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0" r:id="rId2"/>
  </p:sldMasterIdLst>
  <p:notesMasterIdLst>
    <p:notesMasterId r:id="rId34"/>
  </p:notesMasterIdLst>
  <p:sldIdLst>
    <p:sldId id="258" r:id="rId3"/>
    <p:sldId id="263" r:id="rId4"/>
    <p:sldId id="297" r:id="rId5"/>
    <p:sldId id="296" r:id="rId6"/>
    <p:sldId id="298" r:id="rId7"/>
    <p:sldId id="299" r:id="rId8"/>
    <p:sldId id="300" r:id="rId9"/>
    <p:sldId id="301" r:id="rId10"/>
    <p:sldId id="302" r:id="rId11"/>
    <p:sldId id="265" r:id="rId12"/>
    <p:sldId id="303" r:id="rId13"/>
    <p:sldId id="304" r:id="rId14"/>
    <p:sldId id="305" r:id="rId15"/>
    <p:sldId id="306" r:id="rId16"/>
    <p:sldId id="307" r:id="rId17"/>
    <p:sldId id="308" r:id="rId18"/>
    <p:sldId id="310" r:id="rId19"/>
    <p:sldId id="312" r:id="rId20"/>
    <p:sldId id="313" r:id="rId21"/>
    <p:sldId id="314" r:id="rId22"/>
    <p:sldId id="316" r:id="rId23"/>
    <p:sldId id="315" r:id="rId24"/>
    <p:sldId id="318" r:id="rId25"/>
    <p:sldId id="317" r:id="rId26"/>
    <p:sldId id="319" r:id="rId27"/>
    <p:sldId id="321" r:id="rId28"/>
    <p:sldId id="323" r:id="rId29"/>
    <p:sldId id="322" r:id="rId30"/>
    <p:sldId id="324" r:id="rId31"/>
    <p:sldId id="276" r:id="rId32"/>
    <p:sldId id="32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759669-4518-42D6-866D-9D8803871901}"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9E55A-084D-4AD1-94BB-B44D645730AF}" type="slidenum">
              <a:rPr lang="en-US" smtClean="0"/>
              <a:t>‹#›</a:t>
            </a:fld>
            <a:endParaRPr lang="en-US"/>
          </a:p>
        </p:txBody>
      </p:sp>
    </p:spTree>
    <p:extLst>
      <p:ext uri="{BB962C8B-B14F-4D97-AF65-F5344CB8AC3E}">
        <p14:creationId xmlns:p14="http://schemas.microsoft.com/office/powerpoint/2010/main" val="4191119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588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 name="Google Shape;21;p2"/>
          <p:cNvGrpSpPr/>
          <p:nvPr/>
        </p:nvGrpSpPr>
        <p:grpSpPr>
          <a:xfrm>
            <a:off x="5840701" y="686924"/>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2"/>
          <p:cNvGrpSpPr/>
          <p:nvPr/>
        </p:nvGrpSpPr>
        <p:grpSpPr>
          <a:xfrm>
            <a:off x="7696013" y="5408587"/>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2"/>
          <p:cNvSpPr/>
          <p:nvPr/>
        </p:nvSpPr>
        <p:spPr>
          <a:xfrm>
            <a:off x="4572278" y="5206389"/>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6622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8"/>
        <p:cNvGrpSpPr/>
        <p:nvPr/>
      </p:nvGrpSpPr>
      <p:grpSpPr>
        <a:xfrm>
          <a:off x="0" y="0"/>
          <a:ext cx="0" cy="0"/>
          <a:chOff x="0" y="0"/>
          <a:chExt cx="0" cy="0"/>
        </a:xfrm>
      </p:grpSpPr>
      <p:sp>
        <p:nvSpPr>
          <p:cNvPr id="49" name="Google Shape;49;p3"/>
          <p:cNvSpPr/>
          <p:nvPr/>
        </p:nvSpPr>
        <p:spPr>
          <a:xfrm rot="10800000" flipH="1">
            <a:off x="-126625" y="405101"/>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745867" y="2051767"/>
            <a:ext cx="2384000" cy="2752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3657600" y="2314333"/>
            <a:ext cx="75184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52" name="Google Shape;52;p3"/>
          <p:cNvSpPr txBox="1">
            <a:spLocks noGrp="1"/>
          </p:cNvSpPr>
          <p:nvPr>
            <p:ph type="subTitle" idx="1"/>
          </p:nvPr>
        </p:nvSpPr>
        <p:spPr>
          <a:xfrm>
            <a:off x="3657600" y="3761339"/>
            <a:ext cx="7594800" cy="10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88899" y="41805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3"/>
          <p:cNvSpPr/>
          <p:nvPr/>
        </p:nvSpPr>
        <p:spPr>
          <a:xfrm rot="10800000" flipH="1">
            <a:off x="1104900" y="46887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3"/>
          <p:cNvSpPr/>
          <p:nvPr/>
        </p:nvSpPr>
        <p:spPr>
          <a:xfrm rot="10800000" flipH="1">
            <a:off x="1015999" y="11706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3"/>
          <p:cNvSpPr/>
          <p:nvPr/>
        </p:nvSpPr>
        <p:spPr>
          <a:xfrm rot="10800000" flipH="1">
            <a:off x="1058468" y="6257068"/>
            <a:ext cx="690000" cy="5972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7" name="Google Shape;57;p3"/>
          <p:cNvGrpSpPr/>
          <p:nvPr/>
        </p:nvGrpSpPr>
        <p:grpSpPr>
          <a:xfrm>
            <a:off x="1328479" y="1427558"/>
            <a:ext cx="468272" cy="43288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3"/>
          <p:cNvSpPr/>
          <p:nvPr/>
        </p:nvSpPr>
        <p:spPr>
          <a:xfrm>
            <a:off x="524801" y="44621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 name="Google Shape;61;p3"/>
          <p:cNvGrpSpPr/>
          <p:nvPr/>
        </p:nvGrpSpPr>
        <p:grpSpPr>
          <a:xfrm>
            <a:off x="407005" y="738475"/>
            <a:ext cx="329959" cy="523069"/>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3"/>
          <p:cNvGrpSpPr/>
          <p:nvPr/>
        </p:nvGrpSpPr>
        <p:grpSpPr>
          <a:xfrm>
            <a:off x="1893312" y="4845775"/>
            <a:ext cx="457176" cy="466757"/>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 name="Google Shape;75;p3"/>
          <p:cNvSpPr/>
          <p:nvPr/>
        </p:nvSpPr>
        <p:spPr>
          <a:xfrm rot="10800000" flipH="1">
            <a:off x="977899" y="5248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3"/>
          <p:cNvSpPr/>
          <p:nvPr/>
        </p:nvSpPr>
        <p:spPr>
          <a:xfrm rot="10800000" flipH="1">
            <a:off x="984700" y="1344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3"/>
          <p:cNvSpPr/>
          <p:nvPr/>
        </p:nvSpPr>
        <p:spPr>
          <a:xfrm rot="10800000" flipH="1">
            <a:off x="-388433" y="5531300"/>
            <a:ext cx="1576400" cy="136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3"/>
          <p:cNvSpPr/>
          <p:nvPr/>
        </p:nvSpPr>
        <p:spPr>
          <a:xfrm rot="10800000" flipH="1">
            <a:off x="560967" y="-86967"/>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1359118" y="5556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3"/>
          <p:cNvGrpSpPr/>
          <p:nvPr/>
        </p:nvGrpSpPr>
        <p:grpSpPr>
          <a:xfrm>
            <a:off x="-67047" y="1937059"/>
            <a:ext cx="833125" cy="799168"/>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 name="Google Shape;87;p3"/>
          <p:cNvSpPr/>
          <p:nvPr/>
        </p:nvSpPr>
        <p:spPr>
          <a:xfrm>
            <a:off x="62933" y="5907294"/>
            <a:ext cx="673641" cy="61274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42526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4"/>
          <p:cNvSpPr/>
          <p:nvPr/>
        </p:nvSpPr>
        <p:spPr>
          <a:xfrm rot="10800000" flipH="1">
            <a:off x="-126625" y="825559"/>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666132" y="2540316"/>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734933" y="2780800"/>
            <a:ext cx="8376400" cy="1093200"/>
          </a:xfrm>
          <a:prstGeom prst="rect">
            <a:avLst/>
          </a:prstGeom>
        </p:spPr>
        <p:txBody>
          <a:bodyPr spcFirstLastPara="1" wrap="square" lIns="91425" tIns="91425" rIns="91425" bIns="91425" anchor="ctr" anchorCtr="0">
            <a:noAutofit/>
          </a:bodyPr>
          <a:lstStyle>
            <a:lvl1pPr marL="609585" lvl="0" indent="-507987" rtl="0">
              <a:spcBef>
                <a:spcPts val="800"/>
              </a:spcBef>
              <a:spcAft>
                <a:spcPts val="0"/>
              </a:spcAft>
              <a:buSzPts val="2400"/>
              <a:buFont typeface="Nixie One"/>
              <a:buChar char="◇"/>
              <a:defRPr sz="3200">
                <a:latin typeface="Nixie One"/>
                <a:ea typeface="Nixie One"/>
                <a:cs typeface="Nixie One"/>
                <a:sym typeface="Nixie One"/>
              </a:defRPr>
            </a:lvl1pPr>
            <a:lvl2pPr marL="1219170" lvl="1" indent="-507987" rtl="0">
              <a:spcBef>
                <a:spcPts val="0"/>
              </a:spcBef>
              <a:spcAft>
                <a:spcPts val="0"/>
              </a:spcAft>
              <a:buSzPts val="2400"/>
              <a:buFont typeface="Nixie One"/>
              <a:buChar char="￭"/>
              <a:defRPr sz="3200">
                <a:latin typeface="Nixie One"/>
                <a:ea typeface="Nixie One"/>
                <a:cs typeface="Nixie One"/>
                <a:sym typeface="Nixie One"/>
              </a:defRPr>
            </a:lvl2pPr>
            <a:lvl3pPr marL="1828754" lvl="2" indent="-507987" rtl="0">
              <a:spcBef>
                <a:spcPts val="0"/>
              </a:spcBef>
              <a:spcAft>
                <a:spcPts val="0"/>
              </a:spcAft>
              <a:buSzPts val="2400"/>
              <a:buFont typeface="Nixie One"/>
              <a:buChar char="￮"/>
              <a:defRPr sz="3200">
                <a:latin typeface="Nixie One"/>
                <a:ea typeface="Nixie One"/>
                <a:cs typeface="Nixie One"/>
                <a:sym typeface="Nixie One"/>
              </a:defRPr>
            </a:lvl3pPr>
            <a:lvl4pPr marL="2438339" lvl="3" indent="-507987" rtl="0">
              <a:spcBef>
                <a:spcPts val="0"/>
              </a:spcBef>
              <a:spcAft>
                <a:spcPts val="0"/>
              </a:spcAft>
              <a:buSzPts val="2400"/>
              <a:buFont typeface="Nixie One"/>
              <a:buChar char="●"/>
              <a:defRPr sz="3200">
                <a:latin typeface="Nixie One"/>
                <a:ea typeface="Nixie One"/>
                <a:cs typeface="Nixie One"/>
                <a:sym typeface="Nixie One"/>
              </a:defRPr>
            </a:lvl4pPr>
            <a:lvl5pPr marL="3047924" lvl="4" indent="-507987" rtl="0">
              <a:spcBef>
                <a:spcPts val="0"/>
              </a:spcBef>
              <a:spcAft>
                <a:spcPts val="0"/>
              </a:spcAft>
              <a:buSzPts val="2400"/>
              <a:buFont typeface="Nixie One"/>
              <a:buChar char="○"/>
              <a:defRPr sz="3200">
                <a:latin typeface="Nixie One"/>
                <a:ea typeface="Nixie One"/>
                <a:cs typeface="Nixie One"/>
                <a:sym typeface="Nixie One"/>
              </a:defRPr>
            </a:lvl5pPr>
            <a:lvl6pPr marL="3657509" lvl="5" indent="-507987" rtl="0">
              <a:spcBef>
                <a:spcPts val="0"/>
              </a:spcBef>
              <a:spcAft>
                <a:spcPts val="0"/>
              </a:spcAft>
              <a:buSzPts val="2400"/>
              <a:buFont typeface="Nixie One"/>
              <a:buChar char="■"/>
              <a:defRPr sz="3200">
                <a:latin typeface="Nixie One"/>
                <a:ea typeface="Nixie One"/>
                <a:cs typeface="Nixie One"/>
                <a:sym typeface="Nixie One"/>
              </a:defRPr>
            </a:lvl6pPr>
            <a:lvl7pPr marL="4267093" lvl="6" indent="-507987" rtl="0">
              <a:spcBef>
                <a:spcPts val="0"/>
              </a:spcBef>
              <a:spcAft>
                <a:spcPts val="0"/>
              </a:spcAft>
              <a:buSzPts val="2400"/>
              <a:buFont typeface="Nixie One"/>
              <a:buChar char="●"/>
              <a:defRPr sz="3200">
                <a:latin typeface="Nixie One"/>
                <a:ea typeface="Nixie One"/>
                <a:cs typeface="Nixie One"/>
                <a:sym typeface="Nixie One"/>
              </a:defRPr>
            </a:lvl7pPr>
            <a:lvl8pPr marL="4876678" lvl="7" indent="-507987" rtl="0">
              <a:spcBef>
                <a:spcPts val="0"/>
              </a:spcBef>
              <a:spcAft>
                <a:spcPts val="0"/>
              </a:spcAft>
              <a:buSzPts val="2400"/>
              <a:buFont typeface="Nixie One"/>
              <a:buChar char="○"/>
              <a:defRPr sz="3200">
                <a:latin typeface="Nixie One"/>
                <a:ea typeface="Nixie One"/>
                <a:cs typeface="Nixie One"/>
                <a:sym typeface="Nixie One"/>
              </a:defRPr>
            </a:lvl8pPr>
            <a:lvl9pPr marL="5486263" lvl="8" indent="-507987">
              <a:spcBef>
                <a:spcPts val="0"/>
              </a:spcBef>
              <a:spcAft>
                <a:spcPts val="0"/>
              </a:spcAft>
              <a:buSzPts val="2400"/>
              <a:buFont typeface="Nixie One"/>
              <a:buChar char="■"/>
              <a:defRPr sz="3200">
                <a:latin typeface="Nixie One"/>
                <a:ea typeface="Nixie One"/>
                <a:cs typeface="Nixie One"/>
                <a:sym typeface="Nixie One"/>
              </a:defRPr>
            </a:lvl9pPr>
          </a:lstStyle>
          <a:p>
            <a:endParaRPr/>
          </a:p>
        </p:txBody>
      </p:sp>
      <p:sp>
        <p:nvSpPr>
          <p:cNvPr id="92" name="Google Shape;92;p4"/>
          <p:cNvSpPr/>
          <p:nvPr/>
        </p:nvSpPr>
        <p:spPr>
          <a:xfrm rot="10800000" flipH="1">
            <a:off x="-165101" y="37487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4"/>
          <p:cNvSpPr/>
          <p:nvPr/>
        </p:nvSpPr>
        <p:spPr>
          <a:xfrm rot="10800000" flipH="1">
            <a:off x="850900" y="42569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4"/>
          <p:cNvSpPr/>
          <p:nvPr/>
        </p:nvSpPr>
        <p:spPr>
          <a:xfrm rot="10800000" flipH="1">
            <a:off x="1003299" y="16024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4"/>
          <p:cNvSpPr/>
          <p:nvPr/>
        </p:nvSpPr>
        <p:spPr>
          <a:xfrm rot="10800000" flipH="1">
            <a:off x="876300" y="5840233"/>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6" name="Google Shape;96;p4"/>
          <p:cNvGrpSpPr/>
          <p:nvPr/>
        </p:nvGrpSpPr>
        <p:grpSpPr>
          <a:xfrm>
            <a:off x="1315779" y="1859358"/>
            <a:ext cx="468272" cy="43288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 name="Google Shape;99;p4"/>
          <p:cNvSpPr/>
          <p:nvPr/>
        </p:nvSpPr>
        <p:spPr>
          <a:xfrm>
            <a:off x="270801" y="40303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 name="Google Shape;100;p4"/>
          <p:cNvGrpSpPr/>
          <p:nvPr/>
        </p:nvGrpSpPr>
        <p:grpSpPr>
          <a:xfrm>
            <a:off x="394305" y="1170275"/>
            <a:ext cx="329959" cy="523069"/>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4"/>
          <p:cNvGrpSpPr/>
          <p:nvPr/>
        </p:nvGrpSpPr>
        <p:grpSpPr>
          <a:xfrm>
            <a:off x="1639312" y="4413975"/>
            <a:ext cx="457176" cy="466757"/>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 name="Google Shape;114;p4"/>
          <p:cNvSpPr/>
          <p:nvPr/>
        </p:nvSpPr>
        <p:spPr>
          <a:xfrm rot="10800000" flipH="1">
            <a:off x="723899" y="48162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4"/>
          <p:cNvSpPr/>
          <p:nvPr/>
        </p:nvSpPr>
        <p:spPr>
          <a:xfrm rot="10800000" flipH="1">
            <a:off x="972000" y="566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4"/>
          <p:cNvSpPr/>
          <p:nvPr/>
        </p:nvSpPr>
        <p:spPr>
          <a:xfrm rot="10800000" flipH="1">
            <a:off x="-153403" y="5328033"/>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4"/>
          <p:cNvSpPr/>
          <p:nvPr/>
        </p:nvSpPr>
        <p:spPr>
          <a:xfrm rot="10800000" flipH="1">
            <a:off x="548267" y="344833"/>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4"/>
          <p:cNvSpPr/>
          <p:nvPr/>
        </p:nvSpPr>
        <p:spPr>
          <a:xfrm>
            <a:off x="1105118" y="51242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9" name="Google Shape;119;p4"/>
          <p:cNvGrpSpPr/>
          <p:nvPr/>
        </p:nvGrpSpPr>
        <p:grpSpPr>
          <a:xfrm>
            <a:off x="89456" y="2242253"/>
            <a:ext cx="607499" cy="582739"/>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6" name="Google Shape;126;p4"/>
          <p:cNvSpPr/>
          <p:nvPr/>
        </p:nvSpPr>
        <p:spPr>
          <a:xfrm>
            <a:off x="193235" y="5619333"/>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4"/>
          <p:cNvSpPr txBox="1"/>
          <p:nvPr/>
        </p:nvSpPr>
        <p:spPr>
          <a:xfrm>
            <a:off x="125333" y="257277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a:solidFill>
                  <a:srgbClr val="FFFFFF"/>
                </a:solidFill>
                <a:latin typeface="Nixie One"/>
                <a:ea typeface="Nixie One"/>
                <a:cs typeface="Nixie One"/>
                <a:sym typeface="Nixie One"/>
              </a:rPr>
              <a:t>“</a:t>
            </a:r>
            <a:endParaRPr sz="16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2892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9"/>
        <p:cNvGrpSpPr/>
        <p:nvPr/>
      </p:nvGrpSpPr>
      <p:grpSpPr>
        <a:xfrm>
          <a:off x="0" y="0"/>
          <a:ext cx="0" cy="0"/>
          <a:chOff x="0" y="0"/>
          <a:chExt cx="0" cy="0"/>
        </a:xfrm>
      </p:grpSpPr>
      <p:sp>
        <p:nvSpPr>
          <p:cNvPr id="130" name="Google Shape;130;p5"/>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2310267" y="3006833"/>
            <a:ext cx="6592400" cy="22132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Font typeface="Muli"/>
              <a:buChar char="◇"/>
              <a:defRPr>
                <a:latin typeface="Muli"/>
                <a:ea typeface="Muli"/>
                <a:cs typeface="Muli"/>
                <a:sym typeface="Muli"/>
              </a:defRPr>
            </a:lvl1pPr>
            <a:lvl2pPr marL="1219170" lvl="1" indent="-423323">
              <a:spcBef>
                <a:spcPts val="0"/>
              </a:spcBef>
              <a:spcAft>
                <a:spcPts val="0"/>
              </a:spcAft>
              <a:buSzPts val="1400"/>
              <a:buFont typeface="Muli"/>
              <a:buChar char="￭"/>
              <a:defRPr>
                <a:latin typeface="Muli"/>
                <a:ea typeface="Muli"/>
                <a:cs typeface="Muli"/>
                <a:sym typeface="Muli"/>
              </a:defRPr>
            </a:lvl2pPr>
            <a:lvl3pPr marL="1828754" lvl="2" indent="-423323">
              <a:spcBef>
                <a:spcPts val="0"/>
              </a:spcBef>
              <a:spcAft>
                <a:spcPts val="0"/>
              </a:spcAft>
              <a:buSzPts val="1400"/>
              <a:buFont typeface="Muli"/>
              <a:buChar char="￮"/>
              <a:defRPr>
                <a:latin typeface="Muli"/>
                <a:ea typeface="Muli"/>
                <a:cs typeface="Muli"/>
                <a:sym typeface="Muli"/>
              </a:defRPr>
            </a:lvl3pPr>
            <a:lvl4pPr marL="2438339" lvl="3" indent="-423323">
              <a:spcBef>
                <a:spcPts val="0"/>
              </a:spcBef>
              <a:spcAft>
                <a:spcPts val="0"/>
              </a:spcAft>
              <a:buSzPts val="1400"/>
              <a:buFont typeface="Muli"/>
              <a:buChar char="●"/>
              <a:defRPr>
                <a:latin typeface="Muli"/>
                <a:ea typeface="Muli"/>
                <a:cs typeface="Muli"/>
                <a:sym typeface="Muli"/>
              </a:defRPr>
            </a:lvl4pPr>
            <a:lvl5pPr marL="3047924" lvl="4" indent="-423323">
              <a:spcBef>
                <a:spcPts val="0"/>
              </a:spcBef>
              <a:spcAft>
                <a:spcPts val="0"/>
              </a:spcAft>
              <a:buSzPts val="1400"/>
              <a:buFont typeface="Muli"/>
              <a:buChar char="○"/>
              <a:defRPr>
                <a:latin typeface="Muli"/>
                <a:ea typeface="Muli"/>
                <a:cs typeface="Muli"/>
                <a:sym typeface="Muli"/>
              </a:defRPr>
            </a:lvl5pPr>
            <a:lvl6pPr marL="3657509" lvl="5" indent="-423323">
              <a:spcBef>
                <a:spcPts val="0"/>
              </a:spcBef>
              <a:spcAft>
                <a:spcPts val="0"/>
              </a:spcAft>
              <a:buSzPts val="1400"/>
              <a:buFont typeface="Muli"/>
              <a:buChar char="■"/>
              <a:defRPr>
                <a:latin typeface="Muli"/>
                <a:ea typeface="Muli"/>
                <a:cs typeface="Muli"/>
                <a:sym typeface="Muli"/>
              </a:defRPr>
            </a:lvl6pPr>
            <a:lvl7pPr marL="4267093" lvl="6" indent="-423323">
              <a:spcBef>
                <a:spcPts val="0"/>
              </a:spcBef>
              <a:spcAft>
                <a:spcPts val="0"/>
              </a:spcAft>
              <a:buSzPts val="1400"/>
              <a:buFont typeface="Muli"/>
              <a:buChar char="●"/>
              <a:defRPr>
                <a:latin typeface="Muli"/>
                <a:ea typeface="Muli"/>
                <a:cs typeface="Muli"/>
                <a:sym typeface="Muli"/>
              </a:defRPr>
            </a:lvl7pPr>
            <a:lvl8pPr marL="4876678" lvl="7" indent="-423323">
              <a:spcBef>
                <a:spcPts val="0"/>
              </a:spcBef>
              <a:spcAft>
                <a:spcPts val="0"/>
              </a:spcAft>
              <a:buSzPts val="1400"/>
              <a:buFont typeface="Muli"/>
              <a:buChar char="○"/>
              <a:defRPr>
                <a:latin typeface="Muli"/>
                <a:ea typeface="Muli"/>
                <a:cs typeface="Muli"/>
                <a:sym typeface="Muli"/>
              </a:defRPr>
            </a:lvl8pPr>
            <a:lvl9pPr marL="5486263" lvl="8" indent="-423323">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5"/>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5"/>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5"/>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5"/>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5"/>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5"/>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5"/>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2" name="Google Shape;142;p5"/>
          <p:cNvGrpSpPr/>
          <p:nvPr/>
        </p:nvGrpSpPr>
        <p:grpSpPr>
          <a:xfrm>
            <a:off x="2306379" y="81425"/>
            <a:ext cx="468272" cy="43288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5" name="Google Shape;145;p5"/>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5"/>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7" name="Google Shape;147;p5"/>
          <p:cNvGrpSpPr/>
          <p:nvPr/>
        </p:nvGrpSpPr>
        <p:grpSpPr>
          <a:xfrm>
            <a:off x="9805423" y="4568953"/>
            <a:ext cx="607499" cy="582739"/>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4" name="Google Shape;154;p5"/>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 name="Google Shape;155;p5"/>
          <p:cNvGrpSpPr/>
          <p:nvPr/>
        </p:nvGrpSpPr>
        <p:grpSpPr>
          <a:xfrm>
            <a:off x="1205701" y="686924"/>
            <a:ext cx="510611" cy="80948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 name="Google Shape;164;p5"/>
          <p:cNvGrpSpPr/>
          <p:nvPr/>
        </p:nvGrpSpPr>
        <p:grpSpPr>
          <a:xfrm>
            <a:off x="447679" y="2454042"/>
            <a:ext cx="457176" cy="466757"/>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9" name="Google Shape;169;p5"/>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71108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70"/>
        <p:cNvGrpSpPr/>
        <p:nvPr/>
      </p:nvGrpSpPr>
      <p:grpSpPr>
        <a:xfrm>
          <a:off x="0" y="0"/>
          <a:ext cx="0" cy="0"/>
          <a:chOff x="0" y="0"/>
          <a:chExt cx="0" cy="0"/>
        </a:xfrm>
      </p:grpSpPr>
      <p:sp>
        <p:nvSpPr>
          <p:cNvPr id="171" name="Google Shape;171;p6"/>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2312000"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6082784"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6" name="Google Shape;176;p6"/>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6"/>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6"/>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6"/>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0" name="Google Shape;180;p6"/>
          <p:cNvGrpSpPr/>
          <p:nvPr/>
        </p:nvGrpSpPr>
        <p:grpSpPr>
          <a:xfrm>
            <a:off x="2306379" y="81425"/>
            <a:ext cx="468272" cy="43288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3" name="Google Shape;183;p6"/>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4" name="Google Shape;184;p6"/>
          <p:cNvGrpSpPr/>
          <p:nvPr/>
        </p:nvGrpSpPr>
        <p:grpSpPr>
          <a:xfrm>
            <a:off x="1205701" y="686924"/>
            <a:ext cx="510611" cy="80948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3" name="Google Shape;193;p6"/>
          <p:cNvGrpSpPr/>
          <p:nvPr/>
        </p:nvGrpSpPr>
        <p:grpSpPr>
          <a:xfrm>
            <a:off x="447679" y="2454042"/>
            <a:ext cx="457176" cy="466757"/>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8" name="Google Shape;198;p6"/>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6"/>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6"/>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6"/>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6"/>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3" name="Google Shape;203;p6"/>
          <p:cNvGrpSpPr/>
          <p:nvPr/>
        </p:nvGrpSpPr>
        <p:grpSpPr>
          <a:xfrm>
            <a:off x="9805423" y="4568953"/>
            <a:ext cx="607499" cy="582739"/>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0" name="Google Shape;210;p6"/>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6"/>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1362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2" name="Google Shape;222;p7"/>
          <p:cNvGrpSpPr/>
          <p:nvPr/>
        </p:nvGrpSpPr>
        <p:grpSpPr>
          <a:xfrm>
            <a:off x="2306379" y="81425"/>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7"/>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7"/>
          <p:cNvGrpSpPr/>
          <p:nvPr/>
        </p:nvGrpSpPr>
        <p:grpSpPr>
          <a:xfrm>
            <a:off x="1205701" y="686924"/>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7"/>
          <p:cNvGrpSpPr/>
          <p:nvPr/>
        </p:nvGrpSpPr>
        <p:grpSpPr>
          <a:xfrm>
            <a:off x="447679" y="2454042"/>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38781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1"/>
        <p:cNvGrpSpPr/>
        <p:nvPr/>
      </p:nvGrpSpPr>
      <p:grpSpPr>
        <a:xfrm>
          <a:off x="0" y="0"/>
          <a:ext cx="0" cy="0"/>
          <a:chOff x="0" y="0"/>
          <a:chExt cx="0" cy="0"/>
        </a:xfrm>
      </p:grpSpPr>
      <p:sp>
        <p:nvSpPr>
          <p:cNvPr id="242" name="Google Shape;242;p8"/>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2310267" y="1094933"/>
            <a:ext cx="6592400" cy="8604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8"/>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8"/>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8"/>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9" name="Google Shape;249;p8"/>
          <p:cNvGrpSpPr/>
          <p:nvPr/>
        </p:nvGrpSpPr>
        <p:grpSpPr>
          <a:xfrm>
            <a:off x="2306379" y="81425"/>
            <a:ext cx="468272" cy="43288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2" name="Google Shape;252;p8"/>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3" name="Google Shape;253;p8"/>
          <p:cNvGrpSpPr/>
          <p:nvPr/>
        </p:nvGrpSpPr>
        <p:grpSpPr>
          <a:xfrm>
            <a:off x="1205701" y="686924"/>
            <a:ext cx="510611" cy="80948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2" name="Google Shape;262;p8"/>
          <p:cNvGrpSpPr/>
          <p:nvPr/>
        </p:nvGrpSpPr>
        <p:grpSpPr>
          <a:xfrm>
            <a:off x="447679" y="2454042"/>
            <a:ext cx="457176" cy="466757"/>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7" name="Google Shape;267;p8"/>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8"/>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8"/>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8"/>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8"/>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2" name="Google Shape;272;p8"/>
          <p:cNvGrpSpPr/>
          <p:nvPr/>
        </p:nvGrpSpPr>
        <p:grpSpPr>
          <a:xfrm>
            <a:off x="9805423" y="4568953"/>
            <a:ext cx="607499" cy="582739"/>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9" name="Google Shape;279;p8"/>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8"/>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3406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1"/>
        <p:cNvGrpSpPr/>
        <p:nvPr/>
      </p:nvGrpSpPr>
      <p:grpSpPr>
        <a:xfrm>
          <a:off x="0" y="0"/>
          <a:ext cx="0" cy="0"/>
          <a:chOff x="0" y="0"/>
          <a:chExt cx="0" cy="0"/>
        </a:xfrm>
      </p:grpSpPr>
      <p:sp>
        <p:nvSpPr>
          <p:cNvPr id="282" name="Google Shape;282;p9"/>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a:lvl1pPr>
          </a:lstStyle>
          <a:p>
            <a:endParaRPr/>
          </a:p>
        </p:txBody>
      </p:sp>
      <p:sp>
        <p:nvSpPr>
          <p:cNvPr id="285" name="Google Shape;285;p9"/>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9"/>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9" name="Google Shape;289;p9"/>
          <p:cNvGrpSpPr/>
          <p:nvPr/>
        </p:nvGrpSpPr>
        <p:grpSpPr>
          <a:xfrm>
            <a:off x="2306379" y="81425"/>
            <a:ext cx="468272" cy="43288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2" name="Google Shape;292;p9"/>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9"/>
          <p:cNvGrpSpPr/>
          <p:nvPr/>
        </p:nvGrpSpPr>
        <p:grpSpPr>
          <a:xfrm>
            <a:off x="1205701" y="686924"/>
            <a:ext cx="510611" cy="80948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2" name="Google Shape;302;p9"/>
          <p:cNvGrpSpPr/>
          <p:nvPr/>
        </p:nvGrpSpPr>
        <p:grpSpPr>
          <a:xfrm>
            <a:off x="447679" y="2454042"/>
            <a:ext cx="457176" cy="466757"/>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7" name="Google Shape;307;p9"/>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9"/>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9"/>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2" name="Google Shape;312;p9"/>
          <p:cNvGrpSpPr/>
          <p:nvPr/>
        </p:nvGrpSpPr>
        <p:grpSpPr>
          <a:xfrm>
            <a:off x="9805423" y="4568953"/>
            <a:ext cx="607499" cy="582739"/>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9" name="Google Shape;319;p9"/>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86034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10957803" y="5495279"/>
            <a:ext cx="913600" cy="7912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517983" y="140283"/>
            <a:ext cx="1258800" cy="1453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65100" y="1130388"/>
            <a:ext cx="899200" cy="7792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10"/>
          <p:cNvSpPr/>
          <p:nvPr/>
        </p:nvSpPr>
        <p:spPr>
          <a:xfrm rot="10800000" flipH="1">
            <a:off x="670821" y="1548600"/>
            <a:ext cx="470400" cy="4072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10"/>
          <p:cNvSpPr/>
          <p:nvPr/>
        </p:nvSpPr>
        <p:spPr>
          <a:xfrm rot="10800000" flipH="1">
            <a:off x="1611232" y="-175749"/>
            <a:ext cx="899200" cy="7792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10"/>
          <p:cNvSpPr/>
          <p:nvPr/>
        </p:nvSpPr>
        <p:spPr>
          <a:xfrm rot="10800000" flipH="1">
            <a:off x="330337" y="66257"/>
            <a:ext cx="393600" cy="3408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10"/>
          <p:cNvSpPr/>
          <p:nvPr/>
        </p:nvSpPr>
        <p:spPr>
          <a:xfrm rot="10800000" flipH="1">
            <a:off x="11684757" y="5981305"/>
            <a:ext cx="724000" cy="6272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10"/>
          <p:cNvSpPr/>
          <p:nvPr/>
        </p:nvSpPr>
        <p:spPr>
          <a:xfrm rot="10800000" flipH="1">
            <a:off x="11365080" y="6321467"/>
            <a:ext cx="378800" cy="3276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10"/>
          <p:cNvSpPr/>
          <p:nvPr/>
        </p:nvSpPr>
        <p:spPr>
          <a:xfrm rot="10800000" flipH="1">
            <a:off x="11097047" y="4837364"/>
            <a:ext cx="724000" cy="626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10"/>
          <p:cNvSpPr/>
          <p:nvPr/>
        </p:nvSpPr>
        <p:spPr>
          <a:xfrm rot="10800000" flipH="1">
            <a:off x="11684759" y="5346509"/>
            <a:ext cx="316800" cy="2744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10"/>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51505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8"/>
        <p:cNvGrpSpPr/>
        <p:nvPr/>
      </p:nvGrpSpPr>
      <p:grpSpPr>
        <a:xfrm>
          <a:off x="0" y="0"/>
          <a:ext cx="0" cy="0"/>
          <a:chOff x="0" y="0"/>
          <a:chExt cx="0" cy="0"/>
        </a:xfrm>
      </p:grpSpPr>
      <p:sp>
        <p:nvSpPr>
          <p:cNvPr id="49" name="Google Shape;49;p3"/>
          <p:cNvSpPr/>
          <p:nvPr/>
        </p:nvSpPr>
        <p:spPr>
          <a:xfrm rot="10800000" flipH="1">
            <a:off x="-126625" y="405101"/>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745867" y="2051767"/>
            <a:ext cx="2384000" cy="2752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3657600" y="2314333"/>
            <a:ext cx="75184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52" name="Google Shape;52;p3"/>
          <p:cNvSpPr txBox="1">
            <a:spLocks noGrp="1"/>
          </p:cNvSpPr>
          <p:nvPr>
            <p:ph type="subTitle" idx="1"/>
          </p:nvPr>
        </p:nvSpPr>
        <p:spPr>
          <a:xfrm>
            <a:off x="3657600" y="3761339"/>
            <a:ext cx="7594800" cy="10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88899" y="41805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3"/>
          <p:cNvSpPr/>
          <p:nvPr/>
        </p:nvSpPr>
        <p:spPr>
          <a:xfrm rot="10800000" flipH="1">
            <a:off x="1104900" y="46887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3"/>
          <p:cNvSpPr/>
          <p:nvPr/>
        </p:nvSpPr>
        <p:spPr>
          <a:xfrm rot="10800000" flipH="1">
            <a:off x="1015999" y="11706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3"/>
          <p:cNvSpPr/>
          <p:nvPr/>
        </p:nvSpPr>
        <p:spPr>
          <a:xfrm rot="10800000" flipH="1">
            <a:off x="1058468" y="6257068"/>
            <a:ext cx="690000" cy="5972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7" name="Google Shape;57;p3"/>
          <p:cNvGrpSpPr/>
          <p:nvPr/>
        </p:nvGrpSpPr>
        <p:grpSpPr>
          <a:xfrm>
            <a:off x="1328479" y="1427558"/>
            <a:ext cx="468272" cy="43288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3"/>
          <p:cNvSpPr/>
          <p:nvPr/>
        </p:nvSpPr>
        <p:spPr>
          <a:xfrm>
            <a:off x="524801" y="44621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 name="Google Shape;61;p3"/>
          <p:cNvGrpSpPr/>
          <p:nvPr/>
        </p:nvGrpSpPr>
        <p:grpSpPr>
          <a:xfrm>
            <a:off x="407005" y="738475"/>
            <a:ext cx="329959" cy="523069"/>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3"/>
          <p:cNvGrpSpPr/>
          <p:nvPr/>
        </p:nvGrpSpPr>
        <p:grpSpPr>
          <a:xfrm>
            <a:off x="1893312" y="4845775"/>
            <a:ext cx="457176" cy="466757"/>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 name="Google Shape;75;p3"/>
          <p:cNvSpPr/>
          <p:nvPr/>
        </p:nvSpPr>
        <p:spPr>
          <a:xfrm rot="10800000" flipH="1">
            <a:off x="977899" y="5248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3"/>
          <p:cNvSpPr/>
          <p:nvPr/>
        </p:nvSpPr>
        <p:spPr>
          <a:xfrm rot="10800000" flipH="1">
            <a:off x="984700" y="1344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3"/>
          <p:cNvSpPr/>
          <p:nvPr/>
        </p:nvSpPr>
        <p:spPr>
          <a:xfrm rot="10800000" flipH="1">
            <a:off x="-388433" y="5531300"/>
            <a:ext cx="1576400" cy="136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3"/>
          <p:cNvSpPr/>
          <p:nvPr/>
        </p:nvSpPr>
        <p:spPr>
          <a:xfrm rot="10800000" flipH="1">
            <a:off x="560967" y="-86967"/>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1359118" y="5556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3"/>
          <p:cNvGrpSpPr/>
          <p:nvPr/>
        </p:nvGrpSpPr>
        <p:grpSpPr>
          <a:xfrm>
            <a:off x="-67047" y="1937059"/>
            <a:ext cx="833125" cy="799168"/>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 name="Google Shape;87;p3"/>
          <p:cNvSpPr/>
          <p:nvPr/>
        </p:nvSpPr>
        <p:spPr>
          <a:xfrm>
            <a:off x="62933" y="5907294"/>
            <a:ext cx="673641" cy="61274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7708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4"/>
          <p:cNvSpPr/>
          <p:nvPr/>
        </p:nvSpPr>
        <p:spPr>
          <a:xfrm rot="10800000" flipH="1">
            <a:off x="-126625" y="825559"/>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666132" y="2540316"/>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734933" y="2780800"/>
            <a:ext cx="8376400" cy="1093200"/>
          </a:xfrm>
          <a:prstGeom prst="rect">
            <a:avLst/>
          </a:prstGeom>
        </p:spPr>
        <p:txBody>
          <a:bodyPr spcFirstLastPara="1" wrap="square" lIns="91425" tIns="91425" rIns="91425" bIns="91425" anchor="ctr" anchorCtr="0">
            <a:noAutofit/>
          </a:bodyPr>
          <a:lstStyle>
            <a:lvl1pPr marL="609585" lvl="0" indent="-507987" rtl="0">
              <a:spcBef>
                <a:spcPts val="800"/>
              </a:spcBef>
              <a:spcAft>
                <a:spcPts val="0"/>
              </a:spcAft>
              <a:buSzPts val="2400"/>
              <a:buFont typeface="Nixie One"/>
              <a:buChar char="◇"/>
              <a:defRPr sz="3200">
                <a:latin typeface="Nixie One"/>
                <a:ea typeface="Nixie One"/>
                <a:cs typeface="Nixie One"/>
                <a:sym typeface="Nixie One"/>
              </a:defRPr>
            </a:lvl1pPr>
            <a:lvl2pPr marL="1219170" lvl="1" indent="-507987" rtl="0">
              <a:spcBef>
                <a:spcPts val="0"/>
              </a:spcBef>
              <a:spcAft>
                <a:spcPts val="0"/>
              </a:spcAft>
              <a:buSzPts val="2400"/>
              <a:buFont typeface="Nixie One"/>
              <a:buChar char="￭"/>
              <a:defRPr sz="3200">
                <a:latin typeface="Nixie One"/>
                <a:ea typeface="Nixie One"/>
                <a:cs typeface="Nixie One"/>
                <a:sym typeface="Nixie One"/>
              </a:defRPr>
            </a:lvl2pPr>
            <a:lvl3pPr marL="1828754" lvl="2" indent="-507987" rtl="0">
              <a:spcBef>
                <a:spcPts val="0"/>
              </a:spcBef>
              <a:spcAft>
                <a:spcPts val="0"/>
              </a:spcAft>
              <a:buSzPts val="2400"/>
              <a:buFont typeface="Nixie One"/>
              <a:buChar char="￮"/>
              <a:defRPr sz="3200">
                <a:latin typeface="Nixie One"/>
                <a:ea typeface="Nixie One"/>
                <a:cs typeface="Nixie One"/>
                <a:sym typeface="Nixie One"/>
              </a:defRPr>
            </a:lvl3pPr>
            <a:lvl4pPr marL="2438339" lvl="3" indent="-507987" rtl="0">
              <a:spcBef>
                <a:spcPts val="0"/>
              </a:spcBef>
              <a:spcAft>
                <a:spcPts val="0"/>
              </a:spcAft>
              <a:buSzPts val="2400"/>
              <a:buFont typeface="Nixie One"/>
              <a:buChar char="●"/>
              <a:defRPr sz="3200">
                <a:latin typeface="Nixie One"/>
                <a:ea typeface="Nixie One"/>
                <a:cs typeface="Nixie One"/>
                <a:sym typeface="Nixie One"/>
              </a:defRPr>
            </a:lvl4pPr>
            <a:lvl5pPr marL="3047924" lvl="4" indent="-507987" rtl="0">
              <a:spcBef>
                <a:spcPts val="0"/>
              </a:spcBef>
              <a:spcAft>
                <a:spcPts val="0"/>
              </a:spcAft>
              <a:buSzPts val="2400"/>
              <a:buFont typeface="Nixie One"/>
              <a:buChar char="○"/>
              <a:defRPr sz="3200">
                <a:latin typeface="Nixie One"/>
                <a:ea typeface="Nixie One"/>
                <a:cs typeface="Nixie One"/>
                <a:sym typeface="Nixie One"/>
              </a:defRPr>
            </a:lvl5pPr>
            <a:lvl6pPr marL="3657509" lvl="5" indent="-507987" rtl="0">
              <a:spcBef>
                <a:spcPts val="0"/>
              </a:spcBef>
              <a:spcAft>
                <a:spcPts val="0"/>
              </a:spcAft>
              <a:buSzPts val="2400"/>
              <a:buFont typeface="Nixie One"/>
              <a:buChar char="■"/>
              <a:defRPr sz="3200">
                <a:latin typeface="Nixie One"/>
                <a:ea typeface="Nixie One"/>
                <a:cs typeface="Nixie One"/>
                <a:sym typeface="Nixie One"/>
              </a:defRPr>
            </a:lvl6pPr>
            <a:lvl7pPr marL="4267093" lvl="6" indent="-507987" rtl="0">
              <a:spcBef>
                <a:spcPts val="0"/>
              </a:spcBef>
              <a:spcAft>
                <a:spcPts val="0"/>
              </a:spcAft>
              <a:buSzPts val="2400"/>
              <a:buFont typeface="Nixie One"/>
              <a:buChar char="●"/>
              <a:defRPr sz="3200">
                <a:latin typeface="Nixie One"/>
                <a:ea typeface="Nixie One"/>
                <a:cs typeface="Nixie One"/>
                <a:sym typeface="Nixie One"/>
              </a:defRPr>
            </a:lvl7pPr>
            <a:lvl8pPr marL="4876678" lvl="7" indent="-507987" rtl="0">
              <a:spcBef>
                <a:spcPts val="0"/>
              </a:spcBef>
              <a:spcAft>
                <a:spcPts val="0"/>
              </a:spcAft>
              <a:buSzPts val="2400"/>
              <a:buFont typeface="Nixie One"/>
              <a:buChar char="○"/>
              <a:defRPr sz="3200">
                <a:latin typeface="Nixie One"/>
                <a:ea typeface="Nixie One"/>
                <a:cs typeface="Nixie One"/>
                <a:sym typeface="Nixie One"/>
              </a:defRPr>
            </a:lvl8pPr>
            <a:lvl9pPr marL="5486263" lvl="8" indent="-507987">
              <a:spcBef>
                <a:spcPts val="0"/>
              </a:spcBef>
              <a:spcAft>
                <a:spcPts val="0"/>
              </a:spcAft>
              <a:buSzPts val="2400"/>
              <a:buFont typeface="Nixie One"/>
              <a:buChar char="■"/>
              <a:defRPr sz="3200">
                <a:latin typeface="Nixie One"/>
                <a:ea typeface="Nixie One"/>
                <a:cs typeface="Nixie One"/>
                <a:sym typeface="Nixie One"/>
              </a:defRPr>
            </a:lvl9pPr>
          </a:lstStyle>
          <a:p>
            <a:endParaRPr/>
          </a:p>
        </p:txBody>
      </p:sp>
      <p:sp>
        <p:nvSpPr>
          <p:cNvPr id="92" name="Google Shape;92;p4"/>
          <p:cNvSpPr/>
          <p:nvPr/>
        </p:nvSpPr>
        <p:spPr>
          <a:xfrm rot="10800000" flipH="1">
            <a:off x="-165101" y="37487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4"/>
          <p:cNvSpPr/>
          <p:nvPr/>
        </p:nvSpPr>
        <p:spPr>
          <a:xfrm rot="10800000" flipH="1">
            <a:off x="850900" y="42569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4"/>
          <p:cNvSpPr/>
          <p:nvPr/>
        </p:nvSpPr>
        <p:spPr>
          <a:xfrm rot="10800000" flipH="1">
            <a:off x="1003299" y="16024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4"/>
          <p:cNvSpPr/>
          <p:nvPr/>
        </p:nvSpPr>
        <p:spPr>
          <a:xfrm rot="10800000" flipH="1">
            <a:off x="876300" y="5840233"/>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6" name="Google Shape;96;p4"/>
          <p:cNvGrpSpPr/>
          <p:nvPr/>
        </p:nvGrpSpPr>
        <p:grpSpPr>
          <a:xfrm>
            <a:off x="1315779" y="1859358"/>
            <a:ext cx="468272" cy="43288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 name="Google Shape;99;p4"/>
          <p:cNvSpPr/>
          <p:nvPr/>
        </p:nvSpPr>
        <p:spPr>
          <a:xfrm>
            <a:off x="270801" y="40303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 name="Google Shape;100;p4"/>
          <p:cNvGrpSpPr/>
          <p:nvPr/>
        </p:nvGrpSpPr>
        <p:grpSpPr>
          <a:xfrm>
            <a:off x="394305" y="1170275"/>
            <a:ext cx="329959" cy="523069"/>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 name="Google Shape;109;p4"/>
          <p:cNvGrpSpPr/>
          <p:nvPr/>
        </p:nvGrpSpPr>
        <p:grpSpPr>
          <a:xfrm>
            <a:off x="1639312" y="4413975"/>
            <a:ext cx="457176" cy="466757"/>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 name="Google Shape;114;p4"/>
          <p:cNvSpPr/>
          <p:nvPr/>
        </p:nvSpPr>
        <p:spPr>
          <a:xfrm rot="10800000" flipH="1">
            <a:off x="723899" y="48162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4"/>
          <p:cNvSpPr/>
          <p:nvPr/>
        </p:nvSpPr>
        <p:spPr>
          <a:xfrm rot="10800000" flipH="1">
            <a:off x="972000" y="566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4"/>
          <p:cNvSpPr/>
          <p:nvPr/>
        </p:nvSpPr>
        <p:spPr>
          <a:xfrm rot="10800000" flipH="1">
            <a:off x="-153403" y="5328033"/>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4"/>
          <p:cNvSpPr/>
          <p:nvPr/>
        </p:nvSpPr>
        <p:spPr>
          <a:xfrm rot="10800000" flipH="1">
            <a:off x="548267" y="344833"/>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4"/>
          <p:cNvSpPr/>
          <p:nvPr/>
        </p:nvSpPr>
        <p:spPr>
          <a:xfrm>
            <a:off x="1105118" y="51242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9" name="Google Shape;119;p4"/>
          <p:cNvGrpSpPr/>
          <p:nvPr/>
        </p:nvGrpSpPr>
        <p:grpSpPr>
          <a:xfrm>
            <a:off x="89456" y="2242253"/>
            <a:ext cx="607499" cy="582739"/>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6" name="Google Shape;126;p4"/>
          <p:cNvSpPr/>
          <p:nvPr/>
        </p:nvSpPr>
        <p:spPr>
          <a:xfrm>
            <a:off x="193235" y="5619333"/>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4"/>
          <p:cNvSpPr txBox="1"/>
          <p:nvPr/>
        </p:nvSpPr>
        <p:spPr>
          <a:xfrm>
            <a:off x="125333" y="257277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a:solidFill>
                  <a:srgbClr val="FFFFFF"/>
                </a:solidFill>
                <a:latin typeface="Nixie One"/>
                <a:ea typeface="Nixie One"/>
                <a:cs typeface="Nixie One"/>
                <a:sym typeface="Nixie One"/>
              </a:rPr>
              <a:t>“</a:t>
            </a:r>
            <a:endParaRPr sz="16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7193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9"/>
        <p:cNvGrpSpPr/>
        <p:nvPr/>
      </p:nvGrpSpPr>
      <p:grpSpPr>
        <a:xfrm>
          <a:off x="0" y="0"/>
          <a:ext cx="0" cy="0"/>
          <a:chOff x="0" y="0"/>
          <a:chExt cx="0" cy="0"/>
        </a:xfrm>
      </p:grpSpPr>
      <p:sp>
        <p:nvSpPr>
          <p:cNvPr id="130" name="Google Shape;130;p5"/>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2310267" y="3006833"/>
            <a:ext cx="6592400" cy="22132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Font typeface="Muli"/>
              <a:buChar char="◇"/>
              <a:defRPr>
                <a:latin typeface="Muli"/>
                <a:ea typeface="Muli"/>
                <a:cs typeface="Muli"/>
                <a:sym typeface="Muli"/>
              </a:defRPr>
            </a:lvl1pPr>
            <a:lvl2pPr marL="1219170" lvl="1" indent="-423323">
              <a:spcBef>
                <a:spcPts val="0"/>
              </a:spcBef>
              <a:spcAft>
                <a:spcPts val="0"/>
              </a:spcAft>
              <a:buSzPts val="1400"/>
              <a:buFont typeface="Muli"/>
              <a:buChar char="￭"/>
              <a:defRPr>
                <a:latin typeface="Muli"/>
                <a:ea typeface="Muli"/>
                <a:cs typeface="Muli"/>
                <a:sym typeface="Muli"/>
              </a:defRPr>
            </a:lvl2pPr>
            <a:lvl3pPr marL="1828754" lvl="2" indent="-423323">
              <a:spcBef>
                <a:spcPts val="0"/>
              </a:spcBef>
              <a:spcAft>
                <a:spcPts val="0"/>
              </a:spcAft>
              <a:buSzPts val="1400"/>
              <a:buFont typeface="Muli"/>
              <a:buChar char="￮"/>
              <a:defRPr>
                <a:latin typeface="Muli"/>
                <a:ea typeface="Muli"/>
                <a:cs typeface="Muli"/>
                <a:sym typeface="Muli"/>
              </a:defRPr>
            </a:lvl3pPr>
            <a:lvl4pPr marL="2438339" lvl="3" indent="-423323">
              <a:spcBef>
                <a:spcPts val="0"/>
              </a:spcBef>
              <a:spcAft>
                <a:spcPts val="0"/>
              </a:spcAft>
              <a:buSzPts val="1400"/>
              <a:buFont typeface="Muli"/>
              <a:buChar char="●"/>
              <a:defRPr>
                <a:latin typeface="Muli"/>
                <a:ea typeface="Muli"/>
                <a:cs typeface="Muli"/>
                <a:sym typeface="Muli"/>
              </a:defRPr>
            </a:lvl4pPr>
            <a:lvl5pPr marL="3047924" lvl="4" indent="-423323">
              <a:spcBef>
                <a:spcPts val="0"/>
              </a:spcBef>
              <a:spcAft>
                <a:spcPts val="0"/>
              </a:spcAft>
              <a:buSzPts val="1400"/>
              <a:buFont typeface="Muli"/>
              <a:buChar char="○"/>
              <a:defRPr>
                <a:latin typeface="Muli"/>
                <a:ea typeface="Muli"/>
                <a:cs typeface="Muli"/>
                <a:sym typeface="Muli"/>
              </a:defRPr>
            </a:lvl5pPr>
            <a:lvl6pPr marL="3657509" lvl="5" indent="-423323">
              <a:spcBef>
                <a:spcPts val="0"/>
              </a:spcBef>
              <a:spcAft>
                <a:spcPts val="0"/>
              </a:spcAft>
              <a:buSzPts val="1400"/>
              <a:buFont typeface="Muli"/>
              <a:buChar char="■"/>
              <a:defRPr>
                <a:latin typeface="Muli"/>
                <a:ea typeface="Muli"/>
                <a:cs typeface="Muli"/>
                <a:sym typeface="Muli"/>
              </a:defRPr>
            </a:lvl6pPr>
            <a:lvl7pPr marL="4267093" lvl="6" indent="-423323">
              <a:spcBef>
                <a:spcPts val="0"/>
              </a:spcBef>
              <a:spcAft>
                <a:spcPts val="0"/>
              </a:spcAft>
              <a:buSzPts val="1400"/>
              <a:buFont typeface="Muli"/>
              <a:buChar char="●"/>
              <a:defRPr>
                <a:latin typeface="Muli"/>
                <a:ea typeface="Muli"/>
                <a:cs typeface="Muli"/>
                <a:sym typeface="Muli"/>
              </a:defRPr>
            </a:lvl7pPr>
            <a:lvl8pPr marL="4876678" lvl="7" indent="-423323">
              <a:spcBef>
                <a:spcPts val="0"/>
              </a:spcBef>
              <a:spcAft>
                <a:spcPts val="0"/>
              </a:spcAft>
              <a:buSzPts val="1400"/>
              <a:buFont typeface="Muli"/>
              <a:buChar char="○"/>
              <a:defRPr>
                <a:latin typeface="Muli"/>
                <a:ea typeface="Muli"/>
                <a:cs typeface="Muli"/>
                <a:sym typeface="Muli"/>
              </a:defRPr>
            </a:lvl8pPr>
            <a:lvl9pPr marL="5486263" lvl="8" indent="-423323">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5"/>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5"/>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5"/>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5"/>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5"/>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5"/>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5"/>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2" name="Google Shape;142;p5"/>
          <p:cNvGrpSpPr/>
          <p:nvPr/>
        </p:nvGrpSpPr>
        <p:grpSpPr>
          <a:xfrm>
            <a:off x="2306379" y="81425"/>
            <a:ext cx="468272" cy="43288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5" name="Google Shape;145;p5"/>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5"/>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7" name="Google Shape;147;p5"/>
          <p:cNvGrpSpPr/>
          <p:nvPr/>
        </p:nvGrpSpPr>
        <p:grpSpPr>
          <a:xfrm>
            <a:off x="9805423" y="4568953"/>
            <a:ext cx="607499" cy="582739"/>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4" name="Google Shape;154;p5"/>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5" name="Google Shape;155;p5"/>
          <p:cNvGrpSpPr/>
          <p:nvPr/>
        </p:nvGrpSpPr>
        <p:grpSpPr>
          <a:xfrm>
            <a:off x="1205701" y="686924"/>
            <a:ext cx="510611" cy="80948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 name="Google Shape;164;p5"/>
          <p:cNvGrpSpPr/>
          <p:nvPr/>
        </p:nvGrpSpPr>
        <p:grpSpPr>
          <a:xfrm>
            <a:off x="447679" y="2454042"/>
            <a:ext cx="457176" cy="466757"/>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9" name="Google Shape;169;p5"/>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38551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70"/>
        <p:cNvGrpSpPr/>
        <p:nvPr/>
      </p:nvGrpSpPr>
      <p:grpSpPr>
        <a:xfrm>
          <a:off x="0" y="0"/>
          <a:ext cx="0" cy="0"/>
          <a:chOff x="0" y="0"/>
          <a:chExt cx="0" cy="0"/>
        </a:xfrm>
      </p:grpSpPr>
      <p:sp>
        <p:nvSpPr>
          <p:cNvPr id="171" name="Google Shape;171;p6"/>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2312000"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6082784"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6" name="Google Shape;176;p6"/>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7" name="Google Shape;177;p6"/>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6"/>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6"/>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0" name="Google Shape;180;p6"/>
          <p:cNvGrpSpPr/>
          <p:nvPr/>
        </p:nvGrpSpPr>
        <p:grpSpPr>
          <a:xfrm>
            <a:off x="2306379" y="81425"/>
            <a:ext cx="468272" cy="43288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3" name="Google Shape;183;p6"/>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4" name="Google Shape;184;p6"/>
          <p:cNvGrpSpPr/>
          <p:nvPr/>
        </p:nvGrpSpPr>
        <p:grpSpPr>
          <a:xfrm>
            <a:off x="1205701" y="686924"/>
            <a:ext cx="510611" cy="80948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3" name="Google Shape;193;p6"/>
          <p:cNvGrpSpPr/>
          <p:nvPr/>
        </p:nvGrpSpPr>
        <p:grpSpPr>
          <a:xfrm>
            <a:off x="447679" y="2454042"/>
            <a:ext cx="457176" cy="466757"/>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8" name="Google Shape;198;p6"/>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6"/>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6"/>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1" name="Google Shape;201;p6"/>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6"/>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3" name="Google Shape;203;p6"/>
          <p:cNvGrpSpPr/>
          <p:nvPr/>
        </p:nvGrpSpPr>
        <p:grpSpPr>
          <a:xfrm>
            <a:off x="9805423" y="4568953"/>
            <a:ext cx="607499" cy="582739"/>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0" name="Google Shape;210;p6"/>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6"/>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239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2" name="Google Shape;222;p7"/>
          <p:cNvGrpSpPr/>
          <p:nvPr/>
        </p:nvGrpSpPr>
        <p:grpSpPr>
          <a:xfrm>
            <a:off x="2306379" y="81425"/>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5" name="Google Shape;225;p7"/>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7"/>
          <p:cNvGrpSpPr/>
          <p:nvPr/>
        </p:nvGrpSpPr>
        <p:grpSpPr>
          <a:xfrm>
            <a:off x="1205701" y="686924"/>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5" name="Google Shape;235;p7"/>
          <p:cNvGrpSpPr/>
          <p:nvPr/>
        </p:nvGrpSpPr>
        <p:grpSpPr>
          <a:xfrm>
            <a:off x="447679" y="2454042"/>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24319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1"/>
        <p:cNvGrpSpPr/>
        <p:nvPr/>
      </p:nvGrpSpPr>
      <p:grpSpPr>
        <a:xfrm>
          <a:off x="0" y="0"/>
          <a:ext cx="0" cy="0"/>
          <a:chOff x="0" y="0"/>
          <a:chExt cx="0" cy="0"/>
        </a:xfrm>
      </p:grpSpPr>
      <p:sp>
        <p:nvSpPr>
          <p:cNvPr id="242" name="Google Shape;242;p8"/>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2310267" y="1094933"/>
            <a:ext cx="6592400" cy="8604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6" name="Google Shape;246;p8"/>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8"/>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8"/>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9" name="Google Shape;249;p8"/>
          <p:cNvGrpSpPr/>
          <p:nvPr/>
        </p:nvGrpSpPr>
        <p:grpSpPr>
          <a:xfrm>
            <a:off x="2306379" y="81425"/>
            <a:ext cx="468272" cy="43288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2" name="Google Shape;252;p8"/>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3" name="Google Shape;253;p8"/>
          <p:cNvGrpSpPr/>
          <p:nvPr/>
        </p:nvGrpSpPr>
        <p:grpSpPr>
          <a:xfrm>
            <a:off x="1205701" y="686924"/>
            <a:ext cx="510611" cy="80948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2" name="Google Shape;262;p8"/>
          <p:cNvGrpSpPr/>
          <p:nvPr/>
        </p:nvGrpSpPr>
        <p:grpSpPr>
          <a:xfrm>
            <a:off x="447679" y="2454042"/>
            <a:ext cx="457176" cy="466757"/>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7" name="Google Shape;267;p8"/>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8"/>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9" name="Google Shape;269;p8"/>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8"/>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8"/>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2" name="Google Shape;272;p8"/>
          <p:cNvGrpSpPr/>
          <p:nvPr/>
        </p:nvGrpSpPr>
        <p:grpSpPr>
          <a:xfrm>
            <a:off x="9805423" y="4568953"/>
            <a:ext cx="607499" cy="582739"/>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79" name="Google Shape;279;p8"/>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0" name="Google Shape;280;p8"/>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94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1"/>
        <p:cNvGrpSpPr/>
        <p:nvPr/>
      </p:nvGrpSpPr>
      <p:grpSpPr>
        <a:xfrm>
          <a:off x="0" y="0"/>
          <a:ext cx="0" cy="0"/>
          <a:chOff x="0" y="0"/>
          <a:chExt cx="0" cy="0"/>
        </a:xfrm>
      </p:grpSpPr>
      <p:sp>
        <p:nvSpPr>
          <p:cNvPr id="282" name="Google Shape;282;p9"/>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a:lvl1pPr>
          </a:lstStyle>
          <a:p>
            <a:endParaRPr/>
          </a:p>
        </p:txBody>
      </p:sp>
      <p:sp>
        <p:nvSpPr>
          <p:cNvPr id="285" name="Google Shape;285;p9"/>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9"/>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9" name="Google Shape;289;p9"/>
          <p:cNvGrpSpPr/>
          <p:nvPr/>
        </p:nvGrpSpPr>
        <p:grpSpPr>
          <a:xfrm>
            <a:off x="2306379" y="81425"/>
            <a:ext cx="468272" cy="43288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2" name="Google Shape;292;p9"/>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9"/>
          <p:cNvGrpSpPr/>
          <p:nvPr/>
        </p:nvGrpSpPr>
        <p:grpSpPr>
          <a:xfrm>
            <a:off x="1205701" y="686924"/>
            <a:ext cx="510611" cy="80948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2" name="Google Shape;302;p9"/>
          <p:cNvGrpSpPr/>
          <p:nvPr/>
        </p:nvGrpSpPr>
        <p:grpSpPr>
          <a:xfrm>
            <a:off x="447679" y="2454042"/>
            <a:ext cx="457176" cy="466757"/>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7" name="Google Shape;307;p9"/>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8" name="Google Shape;308;p9"/>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1" name="Google Shape;311;p9"/>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2" name="Google Shape;312;p9"/>
          <p:cNvGrpSpPr/>
          <p:nvPr/>
        </p:nvGrpSpPr>
        <p:grpSpPr>
          <a:xfrm>
            <a:off x="9805423" y="4568953"/>
            <a:ext cx="607499" cy="582739"/>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9" name="Google Shape;319;p9"/>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12300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 name="Google Shape;21;p2"/>
          <p:cNvGrpSpPr/>
          <p:nvPr/>
        </p:nvGrpSpPr>
        <p:grpSpPr>
          <a:xfrm>
            <a:off x="5840701" y="686924"/>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 name="Google Shape;40;p2"/>
          <p:cNvGrpSpPr/>
          <p:nvPr/>
        </p:nvGrpSpPr>
        <p:grpSpPr>
          <a:xfrm>
            <a:off x="7696013" y="5408587"/>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 name="Google Shape;47;p2"/>
          <p:cNvSpPr/>
          <p:nvPr/>
        </p:nvSpPr>
        <p:spPr>
          <a:xfrm>
            <a:off x="4572278" y="5206389"/>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8416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10267" y="2314133"/>
            <a:ext cx="6592400" cy="860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310267" y="3006833"/>
            <a:ext cx="6592400" cy="22132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076" y="6380700"/>
            <a:ext cx="731600" cy="477200"/>
          </a:xfrm>
          <a:prstGeom prst="rect">
            <a:avLst/>
          </a:prstGeom>
          <a:noFill/>
          <a:ln>
            <a:noFill/>
          </a:ln>
        </p:spPr>
        <p:txBody>
          <a:bodyPr spcFirstLastPara="1" wrap="square" lIns="91425" tIns="91425" rIns="91425" bIns="91425" anchor="t" anchorCtr="0">
            <a:noAutofit/>
          </a:bodyPr>
          <a:lstStyle>
            <a:lvl1pPr lvl="0">
              <a:buNone/>
              <a:defRPr sz="1600">
                <a:solidFill>
                  <a:srgbClr val="19BBD5"/>
                </a:solidFill>
                <a:latin typeface="Nixie One"/>
                <a:ea typeface="Nixie One"/>
                <a:cs typeface="Nixie One"/>
                <a:sym typeface="Nixie One"/>
              </a:defRPr>
            </a:lvl1pPr>
            <a:lvl2pPr lvl="1">
              <a:buNone/>
              <a:defRPr sz="1600">
                <a:solidFill>
                  <a:srgbClr val="19BBD5"/>
                </a:solidFill>
                <a:latin typeface="Nixie One"/>
                <a:ea typeface="Nixie One"/>
                <a:cs typeface="Nixie One"/>
                <a:sym typeface="Nixie One"/>
              </a:defRPr>
            </a:lvl2pPr>
            <a:lvl3pPr lvl="2">
              <a:buNone/>
              <a:defRPr sz="1600">
                <a:solidFill>
                  <a:srgbClr val="19BBD5"/>
                </a:solidFill>
                <a:latin typeface="Nixie One"/>
                <a:ea typeface="Nixie One"/>
                <a:cs typeface="Nixie One"/>
                <a:sym typeface="Nixie One"/>
              </a:defRPr>
            </a:lvl3pPr>
            <a:lvl4pPr lvl="3">
              <a:buNone/>
              <a:defRPr sz="1600">
                <a:solidFill>
                  <a:srgbClr val="19BBD5"/>
                </a:solidFill>
                <a:latin typeface="Nixie One"/>
                <a:ea typeface="Nixie One"/>
                <a:cs typeface="Nixie One"/>
                <a:sym typeface="Nixie One"/>
              </a:defRPr>
            </a:lvl4pPr>
            <a:lvl5pPr lvl="4">
              <a:buNone/>
              <a:defRPr sz="1600">
                <a:solidFill>
                  <a:srgbClr val="19BBD5"/>
                </a:solidFill>
                <a:latin typeface="Nixie One"/>
                <a:ea typeface="Nixie One"/>
                <a:cs typeface="Nixie One"/>
                <a:sym typeface="Nixie One"/>
              </a:defRPr>
            </a:lvl5pPr>
            <a:lvl6pPr lvl="5">
              <a:buNone/>
              <a:defRPr sz="1600">
                <a:solidFill>
                  <a:srgbClr val="19BBD5"/>
                </a:solidFill>
                <a:latin typeface="Nixie One"/>
                <a:ea typeface="Nixie One"/>
                <a:cs typeface="Nixie One"/>
                <a:sym typeface="Nixie One"/>
              </a:defRPr>
            </a:lvl6pPr>
            <a:lvl7pPr lvl="6">
              <a:buNone/>
              <a:defRPr sz="1600">
                <a:solidFill>
                  <a:srgbClr val="19BBD5"/>
                </a:solidFill>
                <a:latin typeface="Nixie One"/>
                <a:ea typeface="Nixie One"/>
                <a:cs typeface="Nixie One"/>
                <a:sym typeface="Nixie One"/>
              </a:defRPr>
            </a:lvl7pPr>
            <a:lvl8pPr lvl="7">
              <a:buNone/>
              <a:defRPr sz="1600">
                <a:solidFill>
                  <a:srgbClr val="19BBD5"/>
                </a:solidFill>
                <a:latin typeface="Nixie One"/>
                <a:ea typeface="Nixie One"/>
                <a:cs typeface="Nixie One"/>
                <a:sym typeface="Nixie One"/>
              </a:defRPr>
            </a:lvl8pPr>
            <a:lvl9pPr lvl="8">
              <a:buNone/>
              <a:defRPr sz="1600">
                <a:solidFill>
                  <a:srgbClr val="19BBD5"/>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1913588"/>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10267" y="2314133"/>
            <a:ext cx="6592400" cy="860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310267" y="3006833"/>
            <a:ext cx="6592400" cy="22132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076" y="6380700"/>
            <a:ext cx="731600" cy="477200"/>
          </a:xfrm>
          <a:prstGeom prst="rect">
            <a:avLst/>
          </a:prstGeom>
          <a:noFill/>
          <a:ln>
            <a:noFill/>
          </a:ln>
        </p:spPr>
        <p:txBody>
          <a:bodyPr spcFirstLastPara="1" wrap="square" lIns="91425" tIns="91425" rIns="91425" bIns="91425" anchor="t" anchorCtr="0">
            <a:noAutofit/>
          </a:bodyPr>
          <a:lstStyle>
            <a:lvl1pPr lvl="0">
              <a:buNone/>
              <a:defRPr sz="1600">
                <a:solidFill>
                  <a:srgbClr val="19BBD5"/>
                </a:solidFill>
                <a:latin typeface="Nixie One"/>
                <a:ea typeface="Nixie One"/>
                <a:cs typeface="Nixie One"/>
                <a:sym typeface="Nixie One"/>
              </a:defRPr>
            </a:lvl1pPr>
            <a:lvl2pPr lvl="1">
              <a:buNone/>
              <a:defRPr sz="1600">
                <a:solidFill>
                  <a:srgbClr val="19BBD5"/>
                </a:solidFill>
                <a:latin typeface="Nixie One"/>
                <a:ea typeface="Nixie One"/>
                <a:cs typeface="Nixie One"/>
                <a:sym typeface="Nixie One"/>
              </a:defRPr>
            </a:lvl2pPr>
            <a:lvl3pPr lvl="2">
              <a:buNone/>
              <a:defRPr sz="1600">
                <a:solidFill>
                  <a:srgbClr val="19BBD5"/>
                </a:solidFill>
                <a:latin typeface="Nixie One"/>
                <a:ea typeface="Nixie One"/>
                <a:cs typeface="Nixie One"/>
                <a:sym typeface="Nixie One"/>
              </a:defRPr>
            </a:lvl3pPr>
            <a:lvl4pPr lvl="3">
              <a:buNone/>
              <a:defRPr sz="1600">
                <a:solidFill>
                  <a:srgbClr val="19BBD5"/>
                </a:solidFill>
                <a:latin typeface="Nixie One"/>
                <a:ea typeface="Nixie One"/>
                <a:cs typeface="Nixie One"/>
                <a:sym typeface="Nixie One"/>
              </a:defRPr>
            </a:lvl4pPr>
            <a:lvl5pPr lvl="4">
              <a:buNone/>
              <a:defRPr sz="1600">
                <a:solidFill>
                  <a:srgbClr val="19BBD5"/>
                </a:solidFill>
                <a:latin typeface="Nixie One"/>
                <a:ea typeface="Nixie One"/>
                <a:cs typeface="Nixie One"/>
                <a:sym typeface="Nixie One"/>
              </a:defRPr>
            </a:lvl5pPr>
            <a:lvl6pPr lvl="5">
              <a:buNone/>
              <a:defRPr sz="1600">
                <a:solidFill>
                  <a:srgbClr val="19BBD5"/>
                </a:solidFill>
                <a:latin typeface="Nixie One"/>
                <a:ea typeface="Nixie One"/>
                <a:cs typeface="Nixie One"/>
                <a:sym typeface="Nixie One"/>
              </a:defRPr>
            </a:lvl6pPr>
            <a:lvl7pPr lvl="6">
              <a:buNone/>
              <a:defRPr sz="1600">
                <a:solidFill>
                  <a:srgbClr val="19BBD5"/>
                </a:solidFill>
                <a:latin typeface="Nixie One"/>
                <a:ea typeface="Nixie One"/>
                <a:cs typeface="Nixie One"/>
                <a:sym typeface="Nixie One"/>
              </a:defRPr>
            </a:lvl7pPr>
            <a:lvl8pPr lvl="7">
              <a:buNone/>
              <a:defRPr sz="1600">
                <a:solidFill>
                  <a:srgbClr val="19BBD5"/>
                </a:solidFill>
                <a:latin typeface="Nixie One"/>
                <a:ea typeface="Nixie One"/>
                <a:cs typeface="Nixie One"/>
                <a:sym typeface="Nixie One"/>
              </a:defRPr>
            </a:lvl8pPr>
            <a:lvl9pPr lvl="8">
              <a:buNone/>
              <a:defRPr sz="1600">
                <a:solidFill>
                  <a:srgbClr val="19BBD5"/>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52105265"/>
      </p:ext>
    </p:extLst>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933450" y="2655800"/>
            <a:ext cx="10325100" cy="1546400"/>
          </a:xfrm>
          <a:prstGeom prst="rect">
            <a:avLst/>
          </a:prstGeom>
        </p:spPr>
        <p:txBody>
          <a:bodyPr spcFirstLastPara="1" wrap="square" lIns="121900" tIns="121900" rIns="121900" bIns="121900" anchor="ctr" anchorCtr="0">
            <a:noAutofit/>
          </a:bodyPr>
          <a:lstStyle/>
          <a:p>
            <a:r>
              <a:rPr lang="en" sz="4400" dirty="0"/>
              <a:t>Android aplikacija za detekciju saobra</a:t>
            </a:r>
            <a:r>
              <a:rPr lang="sr-Latn-RS" sz="4400" dirty="0"/>
              <a:t>ćajnih znakova pomoću mašinskog učenja</a:t>
            </a:r>
            <a:endParaRPr sz="4400" dirty="0"/>
          </a:p>
        </p:txBody>
      </p:sp>
      <p:sp>
        <p:nvSpPr>
          <p:cNvPr id="2" name="TextBox 1">
            <a:extLst>
              <a:ext uri="{FF2B5EF4-FFF2-40B4-BE49-F238E27FC236}">
                <a16:creationId xmlns:a16="http://schemas.microsoft.com/office/drawing/2014/main" id="{73B434BE-D1AE-4205-9FED-91646D80437C}"/>
              </a:ext>
            </a:extLst>
          </p:cNvPr>
          <p:cNvSpPr txBox="1"/>
          <p:nvPr/>
        </p:nvSpPr>
        <p:spPr>
          <a:xfrm>
            <a:off x="8973948" y="5620623"/>
            <a:ext cx="2284602" cy="646331"/>
          </a:xfrm>
          <a:prstGeom prst="rect">
            <a:avLst/>
          </a:prstGeom>
          <a:noFill/>
        </p:spPr>
        <p:txBody>
          <a:bodyPr wrap="square" rtlCol="0">
            <a:spAutoFit/>
          </a:bodyPr>
          <a:lstStyle/>
          <a:p>
            <a:r>
              <a:rPr lang="sr-Latn-RS" dirty="0">
                <a:latin typeface="Nixie One"/>
              </a:rPr>
              <a:t>Student:</a:t>
            </a:r>
          </a:p>
          <a:p>
            <a:r>
              <a:rPr lang="sr-Latn-RS" dirty="0">
                <a:latin typeface="Nixie One"/>
              </a:rPr>
              <a:t>Ivan Šeguljev 372/19</a:t>
            </a:r>
            <a:endParaRPr lang="en-US" dirty="0">
              <a:latin typeface="Nixie One"/>
            </a:endParaRPr>
          </a:p>
        </p:txBody>
      </p:sp>
      <p:sp>
        <p:nvSpPr>
          <p:cNvPr id="3" name="TextBox 2">
            <a:extLst>
              <a:ext uri="{FF2B5EF4-FFF2-40B4-BE49-F238E27FC236}">
                <a16:creationId xmlns:a16="http://schemas.microsoft.com/office/drawing/2014/main" id="{F00EA1E4-C100-4913-A158-4C8FADBF25C2}"/>
              </a:ext>
            </a:extLst>
          </p:cNvPr>
          <p:cNvSpPr txBox="1"/>
          <p:nvPr/>
        </p:nvSpPr>
        <p:spPr>
          <a:xfrm>
            <a:off x="933450" y="5620623"/>
            <a:ext cx="1985223" cy="646331"/>
          </a:xfrm>
          <a:prstGeom prst="rect">
            <a:avLst/>
          </a:prstGeom>
          <a:noFill/>
        </p:spPr>
        <p:txBody>
          <a:bodyPr wrap="none" rtlCol="0">
            <a:spAutoFit/>
          </a:bodyPr>
          <a:lstStyle/>
          <a:p>
            <a:r>
              <a:rPr lang="sr-Latn-RS" dirty="0">
                <a:latin typeface="Nixie One"/>
              </a:rPr>
              <a:t>Mentor:</a:t>
            </a:r>
          </a:p>
          <a:p>
            <a:r>
              <a:rPr lang="sr-Latn-RS" dirty="0">
                <a:latin typeface="Nixie One"/>
              </a:rPr>
              <a:t>dr Svetlana Anđelić</a:t>
            </a:r>
            <a:endParaRPr lang="en-US" dirty="0">
              <a:latin typeface="Nixie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7" name="Google Shape;417;p20"/>
          <p:cNvPicPr preferRelativeResize="0"/>
          <p:nvPr/>
        </p:nvPicPr>
        <p:blipFill rotWithShape="1">
          <a:blip r:embed="rId3">
            <a:extLst>
              <a:ext uri="{28A0092B-C50C-407E-A947-70E740481C1C}">
                <a14:useLocalDpi xmlns:a14="http://schemas.microsoft.com/office/drawing/2010/main" val="0"/>
              </a:ext>
            </a:extLst>
          </a:blip>
          <a:srcRect l="6710" r="6710"/>
          <a:stretch/>
        </p:blipFill>
        <p:spPr>
          <a:xfrm>
            <a:off x="-584200" y="1549400"/>
            <a:ext cx="5537200" cy="48016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10</a:t>
            </a:fld>
            <a:endParaRPr kern="0"/>
          </a:p>
        </p:txBody>
      </p:sp>
      <p:sp>
        <p:nvSpPr>
          <p:cNvPr id="6" name="Google Shape;607;p36">
            <a:extLst>
              <a:ext uri="{FF2B5EF4-FFF2-40B4-BE49-F238E27FC236}">
                <a16:creationId xmlns:a16="http://schemas.microsoft.com/office/drawing/2014/main" id="{6D48CDCC-9AC6-42E2-9A96-2C0DF6945D34}"/>
              </a:ext>
            </a:extLst>
          </p:cNvPr>
          <p:cNvSpPr txBox="1">
            <a:spLocks/>
          </p:cNvSpPr>
          <p:nvPr/>
        </p:nvSpPr>
        <p:spPr>
          <a:xfrm>
            <a:off x="1959202" y="783618"/>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TSR</a:t>
            </a:r>
          </a:p>
        </p:txBody>
      </p:sp>
      <p:sp>
        <p:nvSpPr>
          <p:cNvPr id="7" name="TextBox 6">
            <a:extLst>
              <a:ext uri="{FF2B5EF4-FFF2-40B4-BE49-F238E27FC236}">
                <a16:creationId xmlns:a16="http://schemas.microsoft.com/office/drawing/2014/main" id="{FF4C3B7B-747C-407E-924A-B8EBF9FC695C}"/>
              </a:ext>
            </a:extLst>
          </p:cNvPr>
          <p:cNvSpPr txBox="1"/>
          <p:nvPr/>
        </p:nvSpPr>
        <p:spPr>
          <a:xfrm>
            <a:off x="2046075" y="1211923"/>
            <a:ext cx="1893532" cy="307777"/>
          </a:xfrm>
          <a:prstGeom prst="rect">
            <a:avLst/>
          </a:prstGeom>
          <a:noFill/>
        </p:spPr>
        <p:txBody>
          <a:bodyPr wrap="none" rtlCol="0">
            <a:spAutoFit/>
          </a:bodyPr>
          <a:lstStyle/>
          <a:p>
            <a:r>
              <a:rPr lang="sr-Latn-RS" sz="1400" i="1" dirty="0">
                <a:latin typeface="Muli"/>
              </a:rPr>
              <a:t>Traffic Sign Recognition</a:t>
            </a:r>
            <a:endParaRPr lang="en-US" sz="1400" i="1" dirty="0">
              <a:latin typeface="Muli"/>
            </a:endParaRPr>
          </a:p>
        </p:txBody>
      </p:sp>
      <p:sp>
        <p:nvSpPr>
          <p:cNvPr id="8" name="TextBox 7">
            <a:extLst>
              <a:ext uri="{FF2B5EF4-FFF2-40B4-BE49-F238E27FC236}">
                <a16:creationId xmlns:a16="http://schemas.microsoft.com/office/drawing/2014/main" id="{9D765D7B-257B-456A-853D-16BA9397D0F6}"/>
              </a:ext>
            </a:extLst>
          </p:cNvPr>
          <p:cNvSpPr txBox="1"/>
          <p:nvPr/>
        </p:nvSpPr>
        <p:spPr>
          <a:xfrm>
            <a:off x="4953000" y="2368824"/>
            <a:ext cx="7027559" cy="1200329"/>
          </a:xfrm>
          <a:prstGeom prst="rect">
            <a:avLst/>
          </a:prstGeom>
          <a:noFill/>
        </p:spPr>
        <p:txBody>
          <a:bodyPr wrap="square" rtlCol="0">
            <a:spAutoFit/>
          </a:bodyPr>
          <a:lstStyle/>
          <a:p>
            <a:r>
              <a:rPr lang="sr-Latn-RS" dirty="0">
                <a:latin typeface="Muli"/>
              </a:rPr>
              <a:t>Sistem za detekciju saobraćajnih znakova koji uz pomoć kamere koja se nalazi iznad unutrašnjeg retrovizora snima put i koristeći mašinsko učenje detektuje saobraćajne znakove sa snimka u realnom vremenu.</a:t>
            </a:r>
          </a:p>
          <a:p>
            <a:endParaRPr lang="sr-Latn-RS" dirty="0">
              <a:latin typeface="Muli"/>
            </a:endParaRPr>
          </a:p>
        </p:txBody>
      </p:sp>
      <p:sp>
        <p:nvSpPr>
          <p:cNvPr id="2" name="TextBox 1">
            <a:extLst>
              <a:ext uri="{FF2B5EF4-FFF2-40B4-BE49-F238E27FC236}">
                <a16:creationId xmlns:a16="http://schemas.microsoft.com/office/drawing/2014/main" id="{FF6D2A45-0EEC-479D-8491-FF742697E782}"/>
              </a:ext>
            </a:extLst>
          </p:cNvPr>
          <p:cNvSpPr txBox="1"/>
          <p:nvPr/>
        </p:nvSpPr>
        <p:spPr>
          <a:xfrm>
            <a:off x="4953000" y="4342249"/>
            <a:ext cx="6626911" cy="1477328"/>
          </a:xfrm>
          <a:prstGeom prst="rect">
            <a:avLst/>
          </a:prstGeom>
          <a:noFill/>
        </p:spPr>
        <p:txBody>
          <a:bodyPr wrap="square" rtlCol="0">
            <a:spAutoFit/>
          </a:bodyPr>
          <a:lstStyle/>
          <a:p>
            <a:r>
              <a:rPr lang="sr-Latn-RS" dirty="0">
                <a:latin typeface="Muli"/>
              </a:rPr>
              <a:t>Sem isključivo informativne primene, ovaj sistem predstavlja jedan od ključnih sistema za automobile sa mogućnošću autonomne vožnje, pružajući im neophodne informacije o trenutnim ograničenjima, upozorenjima i obaveštenjima na putu.</a:t>
            </a:r>
          </a:p>
          <a:p>
            <a:endParaRPr lang="en-US" dirty="0"/>
          </a:p>
        </p:txBody>
      </p:sp>
      <p:grpSp>
        <p:nvGrpSpPr>
          <p:cNvPr id="10" name="Google Shape;1117;p47">
            <a:extLst>
              <a:ext uri="{FF2B5EF4-FFF2-40B4-BE49-F238E27FC236}">
                <a16:creationId xmlns:a16="http://schemas.microsoft.com/office/drawing/2014/main" id="{4737051F-3E4C-4E9C-BC6E-5394F48D9E32}"/>
              </a:ext>
            </a:extLst>
          </p:cNvPr>
          <p:cNvGrpSpPr/>
          <p:nvPr/>
        </p:nvGrpSpPr>
        <p:grpSpPr>
          <a:xfrm>
            <a:off x="766973" y="571264"/>
            <a:ext cx="762132" cy="604179"/>
            <a:chOff x="5275975" y="4344850"/>
            <a:chExt cx="470150" cy="398125"/>
          </a:xfrm>
        </p:grpSpPr>
        <p:sp>
          <p:nvSpPr>
            <p:cNvPr id="11" name="Google Shape;1118;p47">
              <a:extLst>
                <a:ext uri="{FF2B5EF4-FFF2-40B4-BE49-F238E27FC236}">
                  <a16:creationId xmlns:a16="http://schemas.microsoft.com/office/drawing/2014/main" id="{94F6FED7-1C43-496B-8978-227DCB6F61D5}"/>
                </a:ext>
              </a:extLst>
            </p:cNvPr>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19;p47">
              <a:extLst>
                <a:ext uri="{FF2B5EF4-FFF2-40B4-BE49-F238E27FC236}">
                  <a16:creationId xmlns:a16="http://schemas.microsoft.com/office/drawing/2014/main" id="{CF324FCE-6046-4DD3-B73C-39023BEAE275}"/>
                </a:ext>
              </a:extLst>
            </p:cNvPr>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0;p47">
              <a:extLst>
                <a:ext uri="{FF2B5EF4-FFF2-40B4-BE49-F238E27FC236}">
                  <a16:creationId xmlns:a16="http://schemas.microsoft.com/office/drawing/2014/main" id="{CAB086A0-39E4-4AEB-BD37-41ADDA6C7A1F}"/>
                </a:ext>
              </a:extLst>
            </p:cNvPr>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115;p47">
            <a:extLst>
              <a:ext uri="{FF2B5EF4-FFF2-40B4-BE49-F238E27FC236}">
                <a16:creationId xmlns:a16="http://schemas.microsoft.com/office/drawing/2014/main" id="{4C716567-DC19-4193-A673-D2F5D988C288}"/>
              </a:ext>
            </a:extLst>
          </p:cNvPr>
          <p:cNvSpPr/>
          <p:nvPr/>
        </p:nvSpPr>
        <p:spPr>
          <a:xfrm>
            <a:off x="56705" y="1286902"/>
            <a:ext cx="451706" cy="399058"/>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TextBox 15">
            <a:extLst>
              <a:ext uri="{FF2B5EF4-FFF2-40B4-BE49-F238E27FC236}">
                <a16:creationId xmlns:a16="http://schemas.microsoft.com/office/drawing/2014/main" id="{352286BA-DAB3-4A91-A15E-F6EFB2DFA446}"/>
              </a:ext>
            </a:extLst>
          </p:cNvPr>
          <p:cNvSpPr txBox="1"/>
          <p:nvPr/>
        </p:nvSpPr>
        <p:spPr>
          <a:xfrm>
            <a:off x="4952999" y="1756945"/>
            <a:ext cx="7805585" cy="461665"/>
          </a:xfrm>
          <a:prstGeom prst="rect">
            <a:avLst/>
          </a:prstGeom>
          <a:noFill/>
        </p:spPr>
        <p:txBody>
          <a:bodyPr wrap="square" rtlCol="0">
            <a:spAutoFit/>
          </a:bodyPr>
          <a:lstStyle/>
          <a:p>
            <a:r>
              <a:rPr lang="sr-Latn-RS" sz="2400" dirty="0">
                <a:solidFill>
                  <a:schemeClr val="accent2"/>
                </a:solidFill>
                <a:latin typeface="Muli"/>
              </a:rPr>
              <a:t>Šta je TSR?</a:t>
            </a:r>
            <a:endParaRPr lang="sr-Latn-RS" dirty="0">
              <a:solidFill>
                <a:schemeClr val="accent2"/>
              </a:solidFill>
              <a:latin typeface="Muli"/>
            </a:endParaRPr>
          </a:p>
        </p:txBody>
      </p:sp>
      <p:sp>
        <p:nvSpPr>
          <p:cNvPr id="17" name="TextBox 16">
            <a:extLst>
              <a:ext uri="{FF2B5EF4-FFF2-40B4-BE49-F238E27FC236}">
                <a16:creationId xmlns:a16="http://schemas.microsoft.com/office/drawing/2014/main" id="{911367AC-AE93-440E-A04A-647BD40B6779}"/>
              </a:ext>
            </a:extLst>
          </p:cNvPr>
          <p:cNvSpPr txBox="1"/>
          <p:nvPr/>
        </p:nvSpPr>
        <p:spPr>
          <a:xfrm>
            <a:off x="4953000" y="3719367"/>
            <a:ext cx="7805585" cy="461665"/>
          </a:xfrm>
          <a:prstGeom prst="rect">
            <a:avLst/>
          </a:prstGeom>
          <a:noFill/>
        </p:spPr>
        <p:txBody>
          <a:bodyPr wrap="square" rtlCol="0">
            <a:spAutoFit/>
          </a:bodyPr>
          <a:lstStyle/>
          <a:p>
            <a:r>
              <a:rPr lang="sr-Latn-RS" sz="2400" dirty="0">
                <a:solidFill>
                  <a:schemeClr val="accent2"/>
                </a:solidFill>
                <a:latin typeface="Muli"/>
              </a:rPr>
              <a:t>Namene TSR sistema?</a:t>
            </a:r>
            <a:endParaRPr lang="sr-Latn-RS" dirty="0">
              <a:solidFill>
                <a:schemeClr val="accent2"/>
              </a:solidFill>
              <a:latin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3B2F0-E894-47C6-BA40-A3DA7F8300B4}"/>
              </a:ext>
            </a:extLst>
          </p:cNvPr>
          <p:cNvSpPr>
            <a:spLocks noGrp="1"/>
          </p:cNvSpPr>
          <p:nvPr>
            <p:ph type="ctrTitle"/>
          </p:nvPr>
        </p:nvSpPr>
        <p:spPr>
          <a:xfrm>
            <a:off x="3657600" y="2655799"/>
            <a:ext cx="7763774" cy="1546400"/>
          </a:xfrm>
        </p:spPr>
        <p:txBody>
          <a:bodyPr/>
          <a:lstStyle/>
          <a:p>
            <a:r>
              <a:rPr lang="sr-Latn-RS" sz="4400" dirty="0"/>
              <a:t>Mašinsko učenje i neuronske mreže</a:t>
            </a:r>
            <a:endParaRPr lang="en-US" sz="4400" dirty="0"/>
          </a:p>
        </p:txBody>
      </p:sp>
      <p:sp>
        <p:nvSpPr>
          <p:cNvPr id="9" name="Google Shape;210;p8">
            <a:extLst>
              <a:ext uri="{FF2B5EF4-FFF2-40B4-BE49-F238E27FC236}">
                <a16:creationId xmlns:a16="http://schemas.microsoft.com/office/drawing/2014/main" id="{2DBA16EA-F93A-40B7-AC54-6EFC0A5FC649}"/>
              </a:ext>
            </a:extLst>
          </p:cNvPr>
          <p:cNvSpPr/>
          <p:nvPr/>
        </p:nvSpPr>
        <p:spPr>
          <a:xfrm>
            <a:off x="939600" y="2701526"/>
            <a:ext cx="1835355" cy="1454947"/>
          </a:xfrm>
          <a:custGeom>
            <a:avLst/>
            <a:gdLst/>
            <a:ahLst/>
            <a:cxnLst/>
            <a:rect l="l" t="t" r="r" b="b"/>
            <a:pathLst>
              <a:path w="7438" h="5929" extrusionOk="0">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862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12</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Mašinsko učenje</a:t>
            </a:r>
          </a:p>
        </p:txBody>
      </p:sp>
      <p:sp>
        <p:nvSpPr>
          <p:cNvPr id="16" name="TextBox 15">
            <a:extLst>
              <a:ext uri="{FF2B5EF4-FFF2-40B4-BE49-F238E27FC236}">
                <a16:creationId xmlns:a16="http://schemas.microsoft.com/office/drawing/2014/main" id="{1E3C8FDE-E123-460C-99A3-D7610CFC5CF8}"/>
              </a:ext>
            </a:extLst>
          </p:cNvPr>
          <p:cNvSpPr txBox="1"/>
          <p:nvPr/>
        </p:nvSpPr>
        <p:spPr>
          <a:xfrm>
            <a:off x="1934035" y="1736960"/>
            <a:ext cx="8568982" cy="646331"/>
          </a:xfrm>
          <a:prstGeom prst="rect">
            <a:avLst/>
          </a:prstGeom>
          <a:noFill/>
        </p:spPr>
        <p:txBody>
          <a:bodyPr wrap="square" rtlCol="0">
            <a:spAutoFit/>
          </a:bodyPr>
          <a:lstStyle/>
          <a:p>
            <a:r>
              <a:rPr lang="sr-Latn-RS" dirty="0">
                <a:latin typeface="Muli"/>
              </a:rPr>
              <a:t>Skup kompjuterskih programa koji koriste algoritme i statističke modele kako bi učili kroz inferencu i obrazce, bez eksplicitnog programiranja za rešavanje tog zadatka.</a:t>
            </a:r>
          </a:p>
        </p:txBody>
      </p:sp>
      <p:grpSp>
        <p:nvGrpSpPr>
          <p:cNvPr id="19" name="Google Shape;1035;p47">
            <a:extLst>
              <a:ext uri="{FF2B5EF4-FFF2-40B4-BE49-F238E27FC236}">
                <a16:creationId xmlns:a16="http://schemas.microsoft.com/office/drawing/2014/main" id="{B3366B80-6E06-4880-B21D-5DBC87323D81}"/>
              </a:ext>
            </a:extLst>
          </p:cNvPr>
          <p:cNvGrpSpPr/>
          <p:nvPr/>
        </p:nvGrpSpPr>
        <p:grpSpPr>
          <a:xfrm>
            <a:off x="164324" y="1327865"/>
            <a:ext cx="288681" cy="409095"/>
            <a:chOff x="6730350" y="2315900"/>
            <a:chExt cx="257700" cy="420100"/>
          </a:xfrm>
          <a:solidFill>
            <a:schemeClr val="accent2"/>
          </a:solidFill>
        </p:grpSpPr>
        <p:sp>
          <p:nvSpPr>
            <p:cNvPr id="20" name="Google Shape;1036;p47">
              <a:extLst>
                <a:ext uri="{FF2B5EF4-FFF2-40B4-BE49-F238E27FC236}">
                  <a16:creationId xmlns:a16="http://schemas.microsoft.com/office/drawing/2014/main" id="{C8A26F5E-3A3A-44E1-BAAA-61ED70B1E542}"/>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7;p47">
              <a:extLst>
                <a:ext uri="{FF2B5EF4-FFF2-40B4-BE49-F238E27FC236}">
                  <a16:creationId xmlns:a16="http://schemas.microsoft.com/office/drawing/2014/main" id="{9061B16F-FAEC-4BB8-A693-9B7F3F52E3E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8;p47">
              <a:extLst>
                <a:ext uri="{FF2B5EF4-FFF2-40B4-BE49-F238E27FC236}">
                  <a16:creationId xmlns:a16="http://schemas.microsoft.com/office/drawing/2014/main" id="{90540011-1325-4D3E-8A65-DC4BBA4A1E1F}"/>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9;p47">
              <a:extLst>
                <a:ext uri="{FF2B5EF4-FFF2-40B4-BE49-F238E27FC236}">
                  <a16:creationId xmlns:a16="http://schemas.microsoft.com/office/drawing/2014/main" id="{F3D16CBD-8086-4D8E-BA3A-1D66FBCAE9B3}"/>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0;p47">
              <a:extLst>
                <a:ext uri="{FF2B5EF4-FFF2-40B4-BE49-F238E27FC236}">
                  <a16:creationId xmlns:a16="http://schemas.microsoft.com/office/drawing/2014/main" id="{33EC5A62-9925-4703-BAC0-6467DA57135D}"/>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10;p8">
            <a:extLst>
              <a:ext uri="{FF2B5EF4-FFF2-40B4-BE49-F238E27FC236}">
                <a16:creationId xmlns:a16="http://schemas.microsoft.com/office/drawing/2014/main" id="{5F2ACF11-FB2B-46A5-8827-361446424AD4}"/>
              </a:ext>
            </a:extLst>
          </p:cNvPr>
          <p:cNvSpPr/>
          <p:nvPr/>
        </p:nvSpPr>
        <p:spPr>
          <a:xfrm>
            <a:off x="570484" y="427839"/>
            <a:ext cx="1056979" cy="848228"/>
          </a:xfrm>
          <a:custGeom>
            <a:avLst/>
            <a:gdLst/>
            <a:ahLst/>
            <a:cxnLst/>
            <a:rect l="l" t="t" r="r" b="b"/>
            <a:pathLst>
              <a:path w="7438" h="5929" extrusionOk="0">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TextBox 28">
            <a:extLst>
              <a:ext uri="{FF2B5EF4-FFF2-40B4-BE49-F238E27FC236}">
                <a16:creationId xmlns:a16="http://schemas.microsoft.com/office/drawing/2014/main" id="{BE4B60E1-6E1E-48AA-9D7A-A7EF7E2A5CA2}"/>
              </a:ext>
            </a:extLst>
          </p:cNvPr>
          <p:cNvSpPr txBox="1"/>
          <p:nvPr/>
        </p:nvSpPr>
        <p:spPr>
          <a:xfrm>
            <a:off x="1934035" y="2469736"/>
            <a:ext cx="8568982" cy="646331"/>
          </a:xfrm>
          <a:prstGeom prst="rect">
            <a:avLst/>
          </a:prstGeom>
          <a:noFill/>
        </p:spPr>
        <p:txBody>
          <a:bodyPr wrap="square" rtlCol="0">
            <a:spAutoFit/>
          </a:bodyPr>
          <a:lstStyle/>
          <a:p>
            <a:r>
              <a:rPr lang="sr-Latn-RS" dirty="0">
                <a:latin typeface="Muli"/>
              </a:rPr>
              <a:t>Za razliku od veštačke inteligencije, čiji je cilj oponašanje čoveka na jako visokom spektru problema, algoritmi mašinskog učenja se fokusiraju na rešavanje jedne vrste problema.</a:t>
            </a:r>
          </a:p>
        </p:txBody>
      </p:sp>
      <p:sp>
        <p:nvSpPr>
          <p:cNvPr id="31" name="TextBox 30">
            <a:extLst>
              <a:ext uri="{FF2B5EF4-FFF2-40B4-BE49-F238E27FC236}">
                <a16:creationId xmlns:a16="http://schemas.microsoft.com/office/drawing/2014/main" id="{41D0D2FC-E4C7-4217-A06D-68F9D1DE89CC}"/>
              </a:ext>
            </a:extLst>
          </p:cNvPr>
          <p:cNvSpPr txBox="1"/>
          <p:nvPr/>
        </p:nvSpPr>
        <p:spPr>
          <a:xfrm>
            <a:off x="1934035" y="3202512"/>
            <a:ext cx="8233422" cy="1107996"/>
          </a:xfrm>
          <a:prstGeom prst="rect">
            <a:avLst/>
          </a:prstGeom>
          <a:noFill/>
        </p:spPr>
        <p:txBody>
          <a:bodyPr wrap="square" rtlCol="0">
            <a:spAutoFit/>
          </a:bodyPr>
          <a:lstStyle/>
          <a:p>
            <a:r>
              <a:rPr lang="sr-Latn-RS" sz="2400" dirty="0">
                <a:solidFill>
                  <a:schemeClr val="accent2"/>
                </a:solidFill>
                <a:latin typeface="Muli"/>
              </a:rPr>
              <a:t>Tipovi mašinskog učenja</a:t>
            </a:r>
          </a:p>
          <a:p>
            <a:endParaRPr lang="sr-Latn-RS" sz="2400" dirty="0">
              <a:solidFill>
                <a:schemeClr val="accent2"/>
              </a:solidFill>
              <a:latin typeface="Muli"/>
            </a:endParaRPr>
          </a:p>
          <a:p>
            <a:r>
              <a:rPr lang="sr-Latn-RS" dirty="0">
                <a:latin typeface="Muli"/>
              </a:rPr>
              <a:t>Algoritmi mašinskog učenja se mogu podeliti u 3 kategorije:</a:t>
            </a:r>
          </a:p>
        </p:txBody>
      </p:sp>
      <p:sp>
        <p:nvSpPr>
          <p:cNvPr id="33" name="Google Shape;431;p22">
            <a:extLst>
              <a:ext uri="{FF2B5EF4-FFF2-40B4-BE49-F238E27FC236}">
                <a16:creationId xmlns:a16="http://schemas.microsoft.com/office/drawing/2014/main" id="{A28701F9-3438-4B97-B317-2B5BCACD16B7}"/>
              </a:ext>
            </a:extLst>
          </p:cNvPr>
          <p:cNvSpPr/>
          <p:nvPr/>
        </p:nvSpPr>
        <p:spPr>
          <a:xfrm>
            <a:off x="1934035" y="4396953"/>
            <a:ext cx="2414700" cy="2091900"/>
          </a:xfrm>
          <a:prstGeom prst="hexagon">
            <a:avLst>
              <a:gd name="adj" fmla="val 29110"/>
              <a:gd name="vf" fmla="val 115470"/>
            </a:avLst>
          </a:prstGeom>
          <a:noFill/>
          <a:ln w="9525" cap="flat" cmpd="sng">
            <a:solidFill>
              <a:srgbClr val="19BBD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a:solidFill>
                  <a:srgbClr val="C6DAEC"/>
                </a:solidFill>
                <a:latin typeface="Muli"/>
                <a:ea typeface="Muli"/>
                <a:cs typeface="Muli"/>
                <a:sym typeface="Muli"/>
              </a:rPr>
              <a:t>Nenadgledano učenje</a:t>
            </a:r>
            <a:endParaRPr dirty="0">
              <a:solidFill>
                <a:srgbClr val="C6DAEC"/>
              </a:solidFill>
              <a:latin typeface="Muli"/>
              <a:ea typeface="Muli"/>
              <a:cs typeface="Muli"/>
              <a:sym typeface="Muli"/>
            </a:endParaRPr>
          </a:p>
        </p:txBody>
      </p:sp>
      <p:sp>
        <p:nvSpPr>
          <p:cNvPr id="34" name="Google Shape;432;p22">
            <a:extLst>
              <a:ext uri="{FF2B5EF4-FFF2-40B4-BE49-F238E27FC236}">
                <a16:creationId xmlns:a16="http://schemas.microsoft.com/office/drawing/2014/main" id="{12740C96-5E8E-4318-A834-6EBE5F523A83}"/>
              </a:ext>
            </a:extLst>
          </p:cNvPr>
          <p:cNvSpPr/>
          <p:nvPr/>
        </p:nvSpPr>
        <p:spPr>
          <a:xfrm>
            <a:off x="5678407" y="4396953"/>
            <a:ext cx="2414700" cy="2091900"/>
          </a:xfrm>
          <a:prstGeom prst="hexagon">
            <a:avLst>
              <a:gd name="adj" fmla="val 29110"/>
              <a:gd name="vf" fmla="val 115470"/>
            </a:avLst>
          </a:prstGeom>
          <a:noFill/>
          <a:ln w="9525" cap="flat" cmpd="sng">
            <a:solidFill>
              <a:srgbClr val="19BBD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a:solidFill>
                  <a:srgbClr val="C6DAEC"/>
                </a:solidFill>
                <a:latin typeface="Muli"/>
                <a:ea typeface="Muli"/>
                <a:cs typeface="Muli"/>
                <a:sym typeface="Muli"/>
              </a:rPr>
              <a:t>Učenje podsticajima</a:t>
            </a:r>
            <a:endParaRPr dirty="0">
              <a:solidFill>
                <a:srgbClr val="C6DAEC"/>
              </a:solidFill>
              <a:latin typeface="Muli"/>
              <a:ea typeface="Muli"/>
              <a:cs typeface="Muli"/>
              <a:sym typeface="Muli"/>
            </a:endParaRPr>
          </a:p>
        </p:txBody>
      </p:sp>
      <p:sp>
        <p:nvSpPr>
          <p:cNvPr id="32" name="Google Shape;429;p22">
            <a:extLst>
              <a:ext uri="{FF2B5EF4-FFF2-40B4-BE49-F238E27FC236}">
                <a16:creationId xmlns:a16="http://schemas.microsoft.com/office/drawing/2014/main" id="{509CCFC3-FD66-4E0D-A408-4D1FD13768D6}"/>
              </a:ext>
            </a:extLst>
          </p:cNvPr>
          <p:cNvSpPr/>
          <p:nvPr/>
        </p:nvSpPr>
        <p:spPr>
          <a:xfrm>
            <a:off x="3806221" y="4396953"/>
            <a:ext cx="2414700" cy="2091900"/>
          </a:xfrm>
          <a:prstGeom prst="hexagon">
            <a:avLst>
              <a:gd name="adj" fmla="val 29110"/>
              <a:gd name="vf" fmla="val 115470"/>
            </a:avLst>
          </a:prstGeom>
          <a:solidFill>
            <a:srgbClr val="1847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r-Latn-RS" b="1" dirty="0">
                <a:solidFill>
                  <a:srgbClr val="C6DAEC"/>
                </a:solidFill>
                <a:latin typeface="Muli"/>
                <a:ea typeface="Muli"/>
                <a:cs typeface="Muli"/>
                <a:sym typeface="Muli"/>
              </a:rPr>
              <a:t>Nadgledano učenje</a:t>
            </a:r>
            <a:endParaRPr b="1" dirty="0">
              <a:solidFill>
                <a:srgbClr val="C6DAEC"/>
              </a:solidFill>
              <a:latin typeface="Muli"/>
              <a:ea typeface="Muli"/>
              <a:cs typeface="Muli"/>
              <a:sym typeface="Muli"/>
            </a:endParaRPr>
          </a:p>
        </p:txBody>
      </p:sp>
    </p:spTree>
    <p:extLst>
      <p:ext uri="{BB962C8B-B14F-4D97-AF65-F5344CB8AC3E}">
        <p14:creationId xmlns:p14="http://schemas.microsoft.com/office/powerpoint/2010/main" val="371258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13</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Nadgledano učenje</a:t>
            </a:r>
          </a:p>
        </p:txBody>
      </p:sp>
      <p:sp>
        <p:nvSpPr>
          <p:cNvPr id="16" name="TextBox 15">
            <a:extLst>
              <a:ext uri="{FF2B5EF4-FFF2-40B4-BE49-F238E27FC236}">
                <a16:creationId xmlns:a16="http://schemas.microsoft.com/office/drawing/2014/main" id="{1E3C8FDE-E123-460C-99A3-D7610CFC5CF8}"/>
              </a:ext>
            </a:extLst>
          </p:cNvPr>
          <p:cNvSpPr txBox="1"/>
          <p:nvPr/>
        </p:nvSpPr>
        <p:spPr>
          <a:xfrm>
            <a:off x="1934035" y="1736960"/>
            <a:ext cx="8568982" cy="1200329"/>
          </a:xfrm>
          <a:prstGeom prst="rect">
            <a:avLst/>
          </a:prstGeom>
          <a:noFill/>
        </p:spPr>
        <p:txBody>
          <a:bodyPr wrap="square" rtlCol="0">
            <a:spAutoFit/>
          </a:bodyPr>
          <a:lstStyle/>
          <a:p>
            <a:r>
              <a:rPr lang="sr-Latn-RS" dirty="0">
                <a:latin typeface="Muli"/>
              </a:rPr>
              <a:t>Algoritmi nadgledanog učenja zahtevaju skup trening podataka gde su svi podaci koje model treba da detektuje obeleženi tako da pri treniranju modela, nakon obavljene predikcije, algoritam može biti ocenjen srazmerno grešci koju je napravio pri vršenju te predikcije.</a:t>
            </a:r>
          </a:p>
        </p:txBody>
      </p:sp>
      <p:grpSp>
        <p:nvGrpSpPr>
          <p:cNvPr id="19" name="Google Shape;1035;p47">
            <a:extLst>
              <a:ext uri="{FF2B5EF4-FFF2-40B4-BE49-F238E27FC236}">
                <a16:creationId xmlns:a16="http://schemas.microsoft.com/office/drawing/2014/main" id="{B3366B80-6E06-4880-B21D-5DBC87323D81}"/>
              </a:ext>
            </a:extLst>
          </p:cNvPr>
          <p:cNvGrpSpPr/>
          <p:nvPr/>
        </p:nvGrpSpPr>
        <p:grpSpPr>
          <a:xfrm>
            <a:off x="164324" y="1327865"/>
            <a:ext cx="288681" cy="409095"/>
            <a:chOff x="6730350" y="2315900"/>
            <a:chExt cx="257700" cy="420100"/>
          </a:xfrm>
          <a:solidFill>
            <a:schemeClr val="accent2"/>
          </a:solidFill>
        </p:grpSpPr>
        <p:sp>
          <p:nvSpPr>
            <p:cNvPr id="20" name="Google Shape;1036;p47">
              <a:extLst>
                <a:ext uri="{FF2B5EF4-FFF2-40B4-BE49-F238E27FC236}">
                  <a16:creationId xmlns:a16="http://schemas.microsoft.com/office/drawing/2014/main" id="{C8A26F5E-3A3A-44E1-BAAA-61ED70B1E542}"/>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7;p47">
              <a:extLst>
                <a:ext uri="{FF2B5EF4-FFF2-40B4-BE49-F238E27FC236}">
                  <a16:creationId xmlns:a16="http://schemas.microsoft.com/office/drawing/2014/main" id="{9061B16F-FAEC-4BB8-A693-9B7F3F52E3E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8;p47">
              <a:extLst>
                <a:ext uri="{FF2B5EF4-FFF2-40B4-BE49-F238E27FC236}">
                  <a16:creationId xmlns:a16="http://schemas.microsoft.com/office/drawing/2014/main" id="{90540011-1325-4D3E-8A65-DC4BBA4A1E1F}"/>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9;p47">
              <a:extLst>
                <a:ext uri="{FF2B5EF4-FFF2-40B4-BE49-F238E27FC236}">
                  <a16:creationId xmlns:a16="http://schemas.microsoft.com/office/drawing/2014/main" id="{F3D16CBD-8086-4D8E-BA3A-1D66FBCAE9B3}"/>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0;p47">
              <a:extLst>
                <a:ext uri="{FF2B5EF4-FFF2-40B4-BE49-F238E27FC236}">
                  <a16:creationId xmlns:a16="http://schemas.microsoft.com/office/drawing/2014/main" id="{33EC5A62-9925-4703-BAC0-6467DA57135D}"/>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10;p8">
            <a:extLst>
              <a:ext uri="{FF2B5EF4-FFF2-40B4-BE49-F238E27FC236}">
                <a16:creationId xmlns:a16="http://schemas.microsoft.com/office/drawing/2014/main" id="{5F2ACF11-FB2B-46A5-8827-361446424AD4}"/>
              </a:ext>
            </a:extLst>
          </p:cNvPr>
          <p:cNvSpPr/>
          <p:nvPr/>
        </p:nvSpPr>
        <p:spPr>
          <a:xfrm>
            <a:off x="570484" y="427839"/>
            <a:ext cx="1056979" cy="848228"/>
          </a:xfrm>
          <a:custGeom>
            <a:avLst/>
            <a:gdLst/>
            <a:ahLst/>
            <a:cxnLst/>
            <a:rect l="l" t="t" r="r" b="b"/>
            <a:pathLst>
              <a:path w="7438" h="5929" extrusionOk="0">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AB4009EF-6443-4558-BBF3-4E115AC36A4D}"/>
              </a:ext>
            </a:extLst>
          </p:cNvPr>
          <p:cNvPicPr>
            <a:picLocks noChangeAspect="1"/>
          </p:cNvPicPr>
          <p:nvPr/>
        </p:nvPicPr>
        <p:blipFill>
          <a:blip r:embed="rId2"/>
          <a:stretch>
            <a:fillRect/>
          </a:stretch>
        </p:blipFill>
        <p:spPr>
          <a:xfrm>
            <a:off x="1934035" y="3098292"/>
            <a:ext cx="2876158" cy="2754493"/>
          </a:xfrm>
          <a:prstGeom prst="rect">
            <a:avLst/>
          </a:prstGeom>
        </p:spPr>
      </p:pic>
      <p:sp>
        <p:nvSpPr>
          <p:cNvPr id="25" name="TextBox 24">
            <a:extLst>
              <a:ext uri="{FF2B5EF4-FFF2-40B4-BE49-F238E27FC236}">
                <a16:creationId xmlns:a16="http://schemas.microsoft.com/office/drawing/2014/main" id="{04575200-0B3E-4874-9855-6E8FCFE03341}"/>
              </a:ext>
            </a:extLst>
          </p:cNvPr>
          <p:cNvSpPr txBox="1"/>
          <p:nvPr/>
        </p:nvSpPr>
        <p:spPr>
          <a:xfrm>
            <a:off x="5063485" y="3098292"/>
            <a:ext cx="5797172" cy="2400657"/>
          </a:xfrm>
          <a:prstGeom prst="rect">
            <a:avLst/>
          </a:prstGeom>
          <a:noFill/>
        </p:spPr>
        <p:txBody>
          <a:bodyPr wrap="square" rtlCol="0">
            <a:spAutoFit/>
          </a:bodyPr>
          <a:lstStyle/>
          <a:p>
            <a:r>
              <a:rPr lang="sr-Latn-RS" sz="2400" dirty="0">
                <a:solidFill>
                  <a:schemeClr val="accent2"/>
                </a:solidFill>
                <a:latin typeface="Muli"/>
              </a:rPr>
              <a:t>Osobine:</a:t>
            </a:r>
          </a:p>
          <a:p>
            <a:pPr marL="285750" indent="-285750">
              <a:buFont typeface="Wingdings" panose="05000000000000000000" pitchFamily="2" charset="2"/>
              <a:buChar char="v"/>
            </a:pPr>
            <a:r>
              <a:rPr lang="sr-Latn-RS" dirty="0">
                <a:latin typeface="Muli"/>
              </a:rPr>
              <a:t>Obeležen skup podataka</a:t>
            </a:r>
          </a:p>
          <a:p>
            <a:pPr marL="285750" indent="-285750">
              <a:buFont typeface="Wingdings" panose="05000000000000000000" pitchFamily="2" charset="2"/>
              <a:buChar char="v"/>
            </a:pPr>
            <a:r>
              <a:rPr lang="sr-Latn-RS" dirty="0">
                <a:latin typeface="Muli"/>
              </a:rPr>
              <a:t>Klase moraju biti unapred definisane</a:t>
            </a:r>
          </a:p>
          <a:p>
            <a:pPr marL="285750" indent="-285750">
              <a:buFont typeface="Wingdings" panose="05000000000000000000" pitchFamily="2" charset="2"/>
              <a:buChar char="v"/>
            </a:pPr>
            <a:r>
              <a:rPr lang="sr-Latn-RS" dirty="0">
                <a:latin typeface="Muli"/>
              </a:rPr>
              <a:t>Zahteva manje trening podataka od algoritama nenadgledanog učenja</a:t>
            </a:r>
          </a:p>
          <a:p>
            <a:pPr marL="285750" indent="-285750">
              <a:buFont typeface="Wingdings" panose="05000000000000000000" pitchFamily="2" charset="2"/>
              <a:buChar char="v"/>
            </a:pPr>
            <a:r>
              <a:rPr lang="sr-Latn-RS" dirty="0">
                <a:latin typeface="Muli"/>
              </a:rPr>
              <a:t>Predikcije uključuju isključivo definisane klase</a:t>
            </a:r>
          </a:p>
          <a:p>
            <a:pPr marL="285750" indent="-285750">
              <a:buFont typeface="Wingdings" panose="05000000000000000000" pitchFamily="2" charset="2"/>
              <a:buChar char="v"/>
            </a:pPr>
            <a:r>
              <a:rPr lang="sr-Latn-RS" dirty="0">
                <a:latin typeface="Muli"/>
              </a:rPr>
              <a:t>Podaci podložni ljudskoj grešci</a:t>
            </a:r>
          </a:p>
          <a:p>
            <a:pPr marL="285750" indent="-285750">
              <a:buFont typeface="Wingdings" panose="05000000000000000000" pitchFamily="2" charset="2"/>
              <a:buChar char="v"/>
            </a:pPr>
            <a:endParaRPr lang="sr-Latn-RS" dirty="0">
              <a:latin typeface="Muli"/>
            </a:endParaRPr>
          </a:p>
        </p:txBody>
      </p:sp>
    </p:spTree>
    <p:extLst>
      <p:ext uri="{BB962C8B-B14F-4D97-AF65-F5344CB8AC3E}">
        <p14:creationId xmlns:p14="http://schemas.microsoft.com/office/powerpoint/2010/main" val="4142723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14</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Nenadgledano učenje</a:t>
            </a:r>
          </a:p>
        </p:txBody>
      </p:sp>
      <p:sp>
        <p:nvSpPr>
          <p:cNvPr id="16" name="TextBox 15">
            <a:extLst>
              <a:ext uri="{FF2B5EF4-FFF2-40B4-BE49-F238E27FC236}">
                <a16:creationId xmlns:a16="http://schemas.microsoft.com/office/drawing/2014/main" id="{1E3C8FDE-E123-460C-99A3-D7610CFC5CF8}"/>
              </a:ext>
            </a:extLst>
          </p:cNvPr>
          <p:cNvSpPr txBox="1"/>
          <p:nvPr/>
        </p:nvSpPr>
        <p:spPr>
          <a:xfrm>
            <a:off x="1934035" y="1736960"/>
            <a:ext cx="8568982" cy="646331"/>
          </a:xfrm>
          <a:prstGeom prst="rect">
            <a:avLst/>
          </a:prstGeom>
          <a:noFill/>
        </p:spPr>
        <p:txBody>
          <a:bodyPr wrap="square" rtlCol="0">
            <a:spAutoFit/>
          </a:bodyPr>
          <a:lstStyle/>
          <a:p>
            <a:r>
              <a:rPr lang="sr-Latn-RS" dirty="0">
                <a:latin typeface="Muli"/>
              </a:rPr>
              <a:t>Umesto da koriste unapred obeležene podatke, algoritmi nenadgledanog učenja koriste neobeležen skup podataka za treniranje, u kojima sami pronalaze šablone. </a:t>
            </a:r>
          </a:p>
        </p:txBody>
      </p:sp>
      <p:grpSp>
        <p:nvGrpSpPr>
          <p:cNvPr id="19" name="Google Shape;1035;p47">
            <a:extLst>
              <a:ext uri="{FF2B5EF4-FFF2-40B4-BE49-F238E27FC236}">
                <a16:creationId xmlns:a16="http://schemas.microsoft.com/office/drawing/2014/main" id="{B3366B80-6E06-4880-B21D-5DBC87323D81}"/>
              </a:ext>
            </a:extLst>
          </p:cNvPr>
          <p:cNvGrpSpPr/>
          <p:nvPr/>
        </p:nvGrpSpPr>
        <p:grpSpPr>
          <a:xfrm>
            <a:off x="164324" y="1327865"/>
            <a:ext cx="288681" cy="409095"/>
            <a:chOff x="6730350" y="2315900"/>
            <a:chExt cx="257700" cy="420100"/>
          </a:xfrm>
          <a:solidFill>
            <a:schemeClr val="accent2"/>
          </a:solidFill>
        </p:grpSpPr>
        <p:sp>
          <p:nvSpPr>
            <p:cNvPr id="20" name="Google Shape;1036;p47">
              <a:extLst>
                <a:ext uri="{FF2B5EF4-FFF2-40B4-BE49-F238E27FC236}">
                  <a16:creationId xmlns:a16="http://schemas.microsoft.com/office/drawing/2014/main" id="{C8A26F5E-3A3A-44E1-BAAA-61ED70B1E542}"/>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7;p47">
              <a:extLst>
                <a:ext uri="{FF2B5EF4-FFF2-40B4-BE49-F238E27FC236}">
                  <a16:creationId xmlns:a16="http://schemas.microsoft.com/office/drawing/2014/main" id="{9061B16F-FAEC-4BB8-A693-9B7F3F52E3E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8;p47">
              <a:extLst>
                <a:ext uri="{FF2B5EF4-FFF2-40B4-BE49-F238E27FC236}">
                  <a16:creationId xmlns:a16="http://schemas.microsoft.com/office/drawing/2014/main" id="{90540011-1325-4D3E-8A65-DC4BBA4A1E1F}"/>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9;p47">
              <a:extLst>
                <a:ext uri="{FF2B5EF4-FFF2-40B4-BE49-F238E27FC236}">
                  <a16:creationId xmlns:a16="http://schemas.microsoft.com/office/drawing/2014/main" id="{F3D16CBD-8086-4D8E-BA3A-1D66FBCAE9B3}"/>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0;p47">
              <a:extLst>
                <a:ext uri="{FF2B5EF4-FFF2-40B4-BE49-F238E27FC236}">
                  <a16:creationId xmlns:a16="http://schemas.microsoft.com/office/drawing/2014/main" id="{33EC5A62-9925-4703-BAC0-6467DA57135D}"/>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10;p8">
            <a:extLst>
              <a:ext uri="{FF2B5EF4-FFF2-40B4-BE49-F238E27FC236}">
                <a16:creationId xmlns:a16="http://schemas.microsoft.com/office/drawing/2014/main" id="{5F2ACF11-FB2B-46A5-8827-361446424AD4}"/>
              </a:ext>
            </a:extLst>
          </p:cNvPr>
          <p:cNvSpPr/>
          <p:nvPr/>
        </p:nvSpPr>
        <p:spPr>
          <a:xfrm>
            <a:off x="570484" y="427839"/>
            <a:ext cx="1056979" cy="848228"/>
          </a:xfrm>
          <a:custGeom>
            <a:avLst/>
            <a:gdLst/>
            <a:ahLst/>
            <a:cxnLst/>
            <a:rect l="l" t="t" r="r" b="b"/>
            <a:pathLst>
              <a:path w="7438" h="5929" extrusionOk="0">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299FC112-3566-484F-BFC2-33571EE2B00F}"/>
              </a:ext>
            </a:extLst>
          </p:cNvPr>
          <p:cNvSpPr txBox="1"/>
          <p:nvPr/>
        </p:nvSpPr>
        <p:spPr>
          <a:xfrm>
            <a:off x="1934036" y="2383291"/>
            <a:ext cx="8568981" cy="923330"/>
          </a:xfrm>
          <a:prstGeom prst="rect">
            <a:avLst/>
          </a:prstGeom>
          <a:noFill/>
        </p:spPr>
        <p:txBody>
          <a:bodyPr wrap="square">
            <a:spAutoFit/>
          </a:bodyPr>
          <a:lstStyle/>
          <a:p>
            <a:r>
              <a:rPr lang="sr-Latn-RS" dirty="0">
                <a:latin typeface="Muli"/>
              </a:rPr>
              <a:t>Ovi algoritmi uglavnom zahtevaju znatno više podataka od algoritama nadgledanog učenja. Takođe, postoji mogućnost da algoritam nauči neke lažne činjenice iz podataka iz nekih naizgled nebitnih artefakta.</a:t>
            </a:r>
            <a:endParaRPr lang="en-US" dirty="0"/>
          </a:p>
        </p:txBody>
      </p:sp>
      <p:sp>
        <p:nvSpPr>
          <p:cNvPr id="15" name="TextBox 14">
            <a:extLst>
              <a:ext uri="{FF2B5EF4-FFF2-40B4-BE49-F238E27FC236}">
                <a16:creationId xmlns:a16="http://schemas.microsoft.com/office/drawing/2014/main" id="{8CD696D1-0DF0-4B0E-974C-2C779D33FD57}"/>
              </a:ext>
            </a:extLst>
          </p:cNvPr>
          <p:cNvSpPr txBox="1"/>
          <p:nvPr/>
        </p:nvSpPr>
        <p:spPr>
          <a:xfrm>
            <a:off x="1934035" y="3306621"/>
            <a:ext cx="7658540" cy="2123658"/>
          </a:xfrm>
          <a:prstGeom prst="rect">
            <a:avLst/>
          </a:prstGeom>
          <a:noFill/>
        </p:spPr>
        <p:txBody>
          <a:bodyPr wrap="square" rtlCol="0">
            <a:spAutoFit/>
          </a:bodyPr>
          <a:lstStyle/>
          <a:p>
            <a:r>
              <a:rPr lang="sr-Latn-RS" sz="2400" dirty="0">
                <a:solidFill>
                  <a:schemeClr val="accent2"/>
                </a:solidFill>
                <a:latin typeface="Muli"/>
              </a:rPr>
              <a:t>Osobine:</a:t>
            </a:r>
          </a:p>
          <a:p>
            <a:pPr marL="285750" indent="-285750">
              <a:buFont typeface="Wingdings" panose="05000000000000000000" pitchFamily="2" charset="2"/>
              <a:buChar char="v"/>
            </a:pPr>
            <a:r>
              <a:rPr lang="sr-Latn-RS" dirty="0">
                <a:latin typeface="Muli"/>
              </a:rPr>
              <a:t>Neobeležen skup podataka</a:t>
            </a:r>
          </a:p>
          <a:p>
            <a:pPr marL="285750" indent="-285750">
              <a:buFont typeface="Wingdings" panose="05000000000000000000" pitchFamily="2" charset="2"/>
              <a:buChar char="v"/>
            </a:pPr>
            <a:r>
              <a:rPr lang="sr-Latn-RS" dirty="0">
                <a:latin typeface="Muli"/>
              </a:rPr>
              <a:t>Samostalno nalaženje šablona u podacima</a:t>
            </a:r>
          </a:p>
          <a:p>
            <a:pPr marL="285750" indent="-285750">
              <a:buFont typeface="Wingdings" panose="05000000000000000000" pitchFamily="2" charset="2"/>
              <a:buChar char="v"/>
            </a:pPr>
            <a:r>
              <a:rPr lang="sr-Latn-RS" dirty="0">
                <a:latin typeface="Muli"/>
              </a:rPr>
              <a:t>Zahteva valiku količinu trening podataka</a:t>
            </a:r>
          </a:p>
          <a:p>
            <a:pPr marL="285750" indent="-285750">
              <a:buFont typeface="Wingdings" panose="05000000000000000000" pitchFamily="2" charset="2"/>
              <a:buChar char="v"/>
            </a:pPr>
            <a:r>
              <a:rPr lang="sr-Latn-RS" dirty="0">
                <a:latin typeface="Muli"/>
              </a:rPr>
              <a:t>Šablon može uključivati neku neželjenu osobinu iz podataka</a:t>
            </a:r>
          </a:p>
          <a:p>
            <a:pPr marL="285750" indent="-285750">
              <a:buFont typeface="Wingdings" panose="05000000000000000000" pitchFamily="2" charset="2"/>
              <a:buChar char="v"/>
            </a:pPr>
            <a:r>
              <a:rPr lang="sr-Latn-RS" dirty="0">
                <a:latin typeface="Muli"/>
              </a:rPr>
              <a:t>Ne možemo definisati koje klase da detektuje</a:t>
            </a:r>
          </a:p>
          <a:p>
            <a:pPr marL="285750" indent="-285750">
              <a:buFont typeface="Wingdings" panose="05000000000000000000" pitchFamily="2" charset="2"/>
              <a:buChar char="v"/>
            </a:pPr>
            <a:endParaRPr lang="sr-Latn-RS" dirty="0">
              <a:latin typeface="Muli"/>
            </a:endParaRPr>
          </a:p>
        </p:txBody>
      </p:sp>
    </p:spTree>
    <p:extLst>
      <p:ext uri="{BB962C8B-B14F-4D97-AF65-F5344CB8AC3E}">
        <p14:creationId xmlns:p14="http://schemas.microsoft.com/office/powerpoint/2010/main" val="523956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15</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Podsticajno učenje</a:t>
            </a:r>
          </a:p>
        </p:txBody>
      </p:sp>
      <p:grpSp>
        <p:nvGrpSpPr>
          <p:cNvPr id="19" name="Google Shape;1035;p47">
            <a:extLst>
              <a:ext uri="{FF2B5EF4-FFF2-40B4-BE49-F238E27FC236}">
                <a16:creationId xmlns:a16="http://schemas.microsoft.com/office/drawing/2014/main" id="{B3366B80-6E06-4880-B21D-5DBC87323D81}"/>
              </a:ext>
            </a:extLst>
          </p:cNvPr>
          <p:cNvGrpSpPr/>
          <p:nvPr/>
        </p:nvGrpSpPr>
        <p:grpSpPr>
          <a:xfrm>
            <a:off x="164324" y="1327865"/>
            <a:ext cx="288681" cy="409095"/>
            <a:chOff x="6730350" y="2315900"/>
            <a:chExt cx="257700" cy="420100"/>
          </a:xfrm>
          <a:solidFill>
            <a:schemeClr val="accent2"/>
          </a:solidFill>
        </p:grpSpPr>
        <p:sp>
          <p:nvSpPr>
            <p:cNvPr id="20" name="Google Shape;1036;p47">
              <a:extLst>
                <a:ext uri="{FF2B5EF4-FFF2-40B4-BE49-F238E27FC236}">
                  <a16:creationId xmlns:a16="http://schemas.microsoft.com/office/drawing/2014/main" id="{C8A26F5E-3A3A-44E1-BAAA-61ED70B1E542}"/>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7;p47">
              <a:extLst>
                <a:ext uri="{FF2B5EF4-FFF2-40B4-BE49-F238E27FC236}">
                  <a16:creationId xmlns:a16="http://schemas.microsoft.com/office/drawing/2014/main" id="{9061B16F-FAEC-4BB8-A693-9B7F3F52E3E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8;p47">
              <a:extLst>
                <a:ext uri="{FF2B5EF4-FFF2-40B4-BE49-F238E27FC236}">
                  <a16:creationId xmlns:a16="http://schemas.microsoft.com/office/drawing/2014/main" id="{90540011-1325-4D3E-8A65-DC4BBA4A1E1F}"/>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9;p47">
              <a:extLst>
                <a:ext uri="{FF2B5EF4-FFF2-40B4-BE49-F238E27FC236}">
                  <a16:creationId xmlns:a16="http://schemas.microsoft.com/office/drawing/2014/main" id="{F3D16CBD-8086-4D8E-BA3A-1D66FBCAE9B3}"/>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0;p47">
              <a:extLst>
                <a:ext uri="{FF2B5EF4-FFF2-40B4-BE49-F238E27FC236}">
                  <a16:creationId xmlns:a16="http://schemas.microsoft.com/office/drawing/2014/main" id="{33EC5A62-9925-4703-BAC0-6467DA57135D}"/>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10;p8">
            <a:extLst>
              <a:ext uri="{FF2B5EF4-FFF2-40B4-BE49-F238E27FC236}">
                <a16:creationId xmlns:a16="http://schemas.microsoft.com/office/drawing/2014/main" id="{5F2ACF11-FB2B-46A5-8827-361446424AD4}"/>
              </a:ext>
            </a:extLst>
          </p:cNvPr>
          <p:cNvSpPr/>
          <p:nvPr/>
        </p:nvSpPr>
        <p:spPr>
          <a:xfrm>
            <a:off x="570484" y="427839"/>
            <a:ext cx="1056979" cy="848228"/>
          </a:xfrm>
          <a:custGeom>
            <a:avLst/>
            <a:gdLst/>
            <a:ahLst/>
            <a:cxnLst/>
            <a:rect l="l" t="t" r="r" b="b"/>
            <a:pathLst>
              <a:path w="7438" h="5929" extrusionOk="0">
                <a:moveTo>
                  <a:pt x="6189" y="821"/>
                </a:moveTo>
                <a:lnTo>
                  <a:pt x="6263" y="839"/>
                </a:lnTo>
                <a:lnTo>
                  <a:pt x="6356" y="877"/>
                </a:lnTo>
                <a:lnTo>
                  <a:pt x="6431" y="933"/>
                </a:lnTo>
                <a:lnTo>
                  <a:pt x="6487" y="1007"/>
                </a:lnTo>
                <a:lnTo>
                  <a:pt x="6524" y="1100"/>
                </a:lnTo>
                <a:lnTo>
                  <a:pt x="6543" y="1175"/>
                </a:lnTo>
                <a:lnTo>
                  <a:pt x="6543" y="1268"/>
                </a:lnTo>
                <a:lnTo>
                  <a:pt x="6524" y="1343"/>
                </a:lnTo>
                <a:lnTo>
                  <a:pt x="6506" y="1417"/>
                </a:lnTo>
                <a:lnTo>
                  <a:pt x="6468" y="1473"/>
                </a:lnTo>
                <a:lnTo>
                  <a:pt x="6412" y="1529"/>
                </a:lnTo>
                <a:lnTo>
                  <a:pt x="6356" y="1585"/>
                </a:lnTo>
                <a:lnTo>
                  <a:pt x="6300" y="1622"/>
                </a:lnTo>
                <a:lnTo>
                  <a:pt x="6226" y="1641"/>
                </a:lnTo>
                <a:lnTo>
                  <a:pt x="6151" y="1660"/>
                </a:lnTo>
                <a:lnTo>
                  <a:pt x="6077" y="1660"/>
                </a:lnTo>
                <a:lnTo>
                  <a:pt x="5984" y="1641"/>
                </a:lnTo>
                <a:lnTo>
                  <a:pt x="5909" y="1604"/>
                </a:lnTo>
                <a:lnTo>
                  <a:pt x="5816" y="1548"/>
                </a:lnTo>
                <a:lnTo>
                  <a:pt x="5760" y="1455"/>
                </a:lnTo>
                <a:lnTo>
                  <a:pt x="5723" y="1380"/>
                </a:lnTo>
                <a:lnTo>
                  <a:pt x="5704" y="1287"/>
                </a:lnTo>
                <a:lnTo>
                  <a:pt x="5704" y="1212"/>
                </a:lnTo>
                <a:lnTo>
                  <a:pt x="5723" y="1138"/>
                </a:lnTo>
                <a:lnTo>
                  <a:pt x="5741" y="1063"/>
                </a:lnTo>
                <a:lnTo>
                  <a:pt x="5779" y="989"/>
                </a:lnTo>
                <a:lnTo>
                  <a:pt x="5834" y="933"/>
                </a:lnTo>
                <a:lnTo>
                  <a:pt x="5890" y="895"/>
                </a:lnTo>
                <a:lnTo>
                  <a:pt x="5946" y="858"/>
                </a:lnTo>
                <a:lnTo>
                  <a:pt x="6021" y="821"/>
                </a:lnTo>
                <a:close/>
                <a:moveTo>
                  <a:pt x="5723" y="1"/>
                </a:moveTo>
                <a:lnTo>
                  <a:pt x="5667" y="19"/>
                </a:lnTo>
                <a:lnTo>
                  <a:pt x="5480" y="113"/>
                </a:lnTo>
                <a:lnTo>
                  <a:pt x="5294" y="224"/>
                </a:lnTo>
                <a:lnTo>
                  <a:pt x="5257" y="262"/>
                </a:lnTo>
                <a:lnTo>
                  <a:pt x="5238" y="318"/>
                </a:lnTo>
                <a:lnTo>
                  <a:pt x="5238" y="373"/>
                </a:lnTo>
                <a:lnTo>
                  <a:pt x="5257" y="411"/>
                </a:lnTo>
                <a:lnTo>
                  <a:pt x="5350" y="579"/>
                </a:lnTo>
                <a:lnTo>
                  <a:pt x="5257" y="728"/>
                </a:lnTo>
                <a:lnTo>
                  <a:pt x="5182" y="895"/>
                </a:lnTo>
                <a:lnTo>
                  <a:pt x="4977" y="895"/>
                </a:lnTo>
                <a:lnTo>
                  <a:pt x="4940" y="914"/>
                </a:lnTo>
                <a:lnTo>
                  <a:pt x="4884" y="933"/>
                </a:lnTo>
                <a:lnTo>
                  <a:pt x="4865" y="970"/>
                </a:lnTo>
                <a:lnTo>
                  <a:pt x="4847" y="1026"/>
                </a:lnTo>
                <a:lnTo>
                  <a:pt x="4828" y="1231"/>
                </a:lnTo>
                <a:lnTo>
                  <a:pt x="4847" y="1455"/>
                </a:lnTo>
                <a:lnTo>
                  <a:pt x="4865" y="1492"/>
                </a:lnTo>
                <a:lnTo>
                  <a:pt x="4884" y="1529"/>
                </a:lnTo>
                <a:lnTo>
                  <a:pt x="4940" y="1566"/>
                </a:lnTo>
                <a:lnTo>
                  <a:pt x="5182" y="1566"/>
                </a:lnTo>
                <a:lnTo>
                  <a:pt x="5257" y="1734"/>
                </a:lnTo>
                <a:lnTo>
                  <a:pt x="5350" y="1883"/>
                </a:lnTo>
                <a:lnTo>
                  <a:pt x="5257" y="2051"/>
                </a:lnTo>
                <a:lnTo>
                  <a:pt x="5238" y="2107"/>
                </a:lnTo>
                <a:lnTo>
                  <a:pt x="5238" y="2163"/>
                </a:lnTo>
                <a:lnTo>
                  <a:pt x="5257" y="2200"/>
                </a:lnTo>
                <a:lnTo>
                  <a:pt x="5294" y="2237"/>
                </a:lnTo>
                <a:lnTo>
                  <a:pt x="5480" y="2368"/>
                </a:lnTo>
                <a:lnTo>
                  <a:pt x="5667" y="2461"/>
                </a:lnTo>
                <a:lnTo>
                  <a:pt x="5760" y="2461"/>
                </a:lnTo>
                <a:lnTo>
                  <a:pt x="5816" y="2424"/>
                </a:lnTo>
                <a:lnTo>
                  <a:pt x="5853" y="2387"/>
                </a:lnTo>
                <a:lnTo>
                  <a:pt x="5946" y="2219"/>
                </a:lnTo>
                <a:lnTo>
                  <a:pt x="6133" y="2237"/>
                </a:lnTo>
                <a:lnTo>
                  <a:pt x="6300" y="2219"/>
                </a:lnTo>
                <a:lnTo>
                  <a:pt x="6412" y="2387"/>
                </a:lnTo>
                <a:lnTo>
                  <a:pt x="6431" y="2424"/>
                </a:lnTo>
                <a:lnTo>
                  <a:pt x="6487" y="2461"/>
                </a:lnTo>
                <a:lnTo>
                  <a:pt x="6580" y="2461"/>
                </a:lnTo>
                <a:lnTo>
                  <a:pt x="6785" y="2368"/>
                </a:lnTo>
                <a:lnTo>
                  <a:pt x="6953" y="2237"/>
                </a:lnTo>
                <a:lnTo>
                  <a:pt x="6990" y="2200"/>
                </a:lnTo>
                <a:lnTo>
                  <a:pt x="7009" y="2163"/>
                </a:lnTo>
                <a:lnTo>
                  <a:pt x="7009" y="2107"/>
                </a:lnTo>
                <a:lnTo>
                  <a:pt x="6990" y="2051"/>
                </a:lnTo>
                <a:lnTo>
                  <a:pt x="6897" y="1883"/>
                </a:lnTo>
                <a:lnTo>
                  <a:pt x="6990" y="1734"/>
                </a:lnTo>
                <a:lnTo>
                  <a:pt x="7083" y="1566"/>
                </a:lnTo>
                <a:lnTo>
                  <a:pt x="7326" y="1566"/>
                </a:lnTo>
                <a:lnTo>
                  <a:pt x="7363" y="1529"/>
                </a:lnTo>
                <a:lnTo>
                  <a:pt x="7400" y="1492"/>
                </a:lnTo>
                <a:lnTo>
                  <a:pt x="7419" y="1455"/>
                </a:lnTo>
                <a:lnTo>
                  <a:pt x="7437" y="1231"/>
                </a:lnTo>
                <a:lnTo>
                  <a:pt x="7419" y="1026"/>
                </a:lnTo>
                <a:lnTo>
                  <a:pt x="7400" y="970"/>
                </a:lnTo>
                <a:lnTo>
                  <a:pt x="7363" y="933"/>
                </a:lnTo>
                <a:lnTo>
                  <a:pt x="7326" y="914"/>
                </a:lnTo>
                <a:lnTo>
                  <a:pt x="7270" y="895"/>
                </a:lnTo>
                <a:lnTo>
                  <a:pt x="7083" y="895"/>
                </a:lnTo>
                <a:lnTo>
                  <a:pt x="6990" y="728"/>
                </a:lnTo>
                <a:lnTo>
                  <a:pt x="6897" y="579"/>
                </a:lnTo>
                <a:lnTo>
                  <a:pt x="6990" y="411"/>
                </a:lnTo>
                <a:lnTo>
                  <a:pt x="7009" y="373"/>
                </a:lnTo>
                <a:lnTo>
                  <a:pt x="7009" y="318"/>
                </a:lnTo>
                <a:lnTo>
                  <a:pt x="6990" y="262"/>
                </a:lnTo>
                <a:lnTo>
                  <a:pt x="6953" y="224"/>
                </a:lnTo>
                <a:lnTo>
                  <a:pt x="6785" y="113"/>
                </a:lnTo>
                <a:lnTo>
                  <a:pt x="6580" y="19"/>
                </a:lnTo>
                <a:lnTo>
                  <a:pt x="6524" y="1"/>
                </a:lnTo>
                <a:lnTo>
                  <a:pt x="6487" y="19"/>
                </a:lnTo>
                <a:lnTo>
                  <a:pt x="6431" y="38"/>
                </a:lnTo>
                <a:lnTo>
                  <a:pt x="6412" y="75"/>
                </a:lnTo>
                <a:lnTo>
                  <a:pt x="6300" y="243"/>
                </a:lnTo>
                <a:lnTo>
                  <a:pt x="6133" y="224"/>
                </a:lnTo>
                <a:lnTo>
                  <a:pt x="5946" y="243"/>
                </a:lnTo>
                <a:lnTo>
                  <a:pt x="5853" y="75"/>
                </a:lnTo>
                <a:lnTo>
                  <a:pt x="5816" y="38"/>
                </a:lnTo>
                <a:lnTo>
                  <a:pt x="5760" y="19"/>
                </a:lnTo>
                <a:lnTo>
                  <a:pt x="5723" y="1"/>
                </a:lnTo>
                <a:close/>
                <a:moveTo>
                  <a:pt x="2554" y="2126"/>
                </a:moveTo>
                <a:lnTo>
                  <a:pt x="2703" y="2144"/>
                </a:lnTo>
                <a:lnTo>
                  <a:pt x="2852" y="2200"/>
                </a:lnTo>
                <a:lnTo>
                  <a:pt x="2983" y="2275"/>
                </a:lnTo>
                <a:lnTo>
                  <a:pt x="3094" y="2368"/>
                </a:lnTo>
                <a:lnTo>
                  <a:pt x="3188" y="2480"/>
                </a:lnTo>
                <a:lnTo>
                  <a:pt x="3262" y="2610"/>
                </a:lnTo>
                <a:lnTo>
                  <a:pt x="3318" y="2759"/>
                </a:lnTo>
                <a:lnTo>
                  <a:pt x="3337" y="2909"/>
                </a:lnTo>
                <a:lnTo>
                  <a:pt x="3337" y="3076"/>
                </a:lnTo>
                <a:lnTo>
                  <a:pt x="3299" y="3244"/>
                </a:lnTo>
                <a:lnTo>
                  <a:pt x="3225" y="3412"/>
                </a:lnTo>
                <a:lnTo>
                  <a:pt x="3113" y="3580"/>
                </a:lnTo>
                <a:lnTo>
                  <a:pt x="2945" y="3691"/>
                </a:lnTo>
                <a:lnTo>
                  <a:pt x="2778" y="3747"/>
                </a:lnTo>
                <a:lnTo>
                  <a:pt x="2610" y="3785"/>
                </a:lnTo>
                <a:lnTo>
                  <a:pt x="2461" y="3803"/>
                </a:lnTo>
                <a:lnTo>
                  <a:pt x="2293" y="3766"/>
                </a:lnTo>
                <a:lnTo>
                  <a:pt x="2162" y="3729"/>
                </a:lnTo>
                <a:lnTo>
                  <a:pt x="2032" y="3654"/>
                </a:lnTo>
                <a:lnTo>
                  <a:pt x="1920" y="3561"/>
                </a:lnTo>
                <a:lnTo>
                  <a:pt x="1808" y="3430"/>
                </a:lnTo>
                <a:lnTo>
                  <a:pt x="1734" y="3300"/>
                </a:lnTo>
                <a:lnTo>
                  <a:pt x="1696" y="3169"/>
                </a:lnTo>
                <a:lnTo>
                  <a:pt x="1659" y="3020"/>
                </a:lnTo>
                <a:lnTo>
                  <a:pt x="1678" y="2853"/>
                </a:lnTo>
                <a:lnTo>
                  <a:pt x="1715" y="2685"/>
                </a:lnTo>
                <a:lnTo>
                  <a:pt x="1790" y="2517"/>
                </a:lnTo>
                <a:lnTo>
                  <a:pt x="1883" y="2349"/>
                </a:lnTo>
                <a:lnTo>
                  <a:pt x="2051" y="2237"/>
                </a:lnTo>
                <a:lnTo>
                  <a:pt x="2237" y="2163"/>
                </a:lnTo>
                <a:lnTo>
                  <a:pt x="2386" y="2126"/>
                </a:lnTo>
                <a:close/>
                <a:moveTo>
                  <a:pt x="6189" y="4288"/>
                </a:moveTo>
                <a:lnTo>
                  <a:pt x="6263" y="4306"/>
                </a:lnTo>
                <a:lnTo>
                  <a:pt x="6356" y="4344"/>
                </a:lnTo>
                <a:lnTo>
                  <a:pt x="6431" y="4400"/>
                </a:lnTo>
                <a:lnTo>
                  <a:pt x="6487" y="4474"/>
                </a:lnTo>
                <a:lnTo>
                  <a:pt x="6524" y="4567"/>
                </a:lnTo>
                <a:lnTo>
                  <a:pt x="6543" y="4642"/>
                </a:lnTo>
                <a:lnTo>
                  <a:pt x="6543" y="4735"/>
                </a:lnTo>
                <a:lnTo>
                  <a:pt x="6524" y="4810"/>
                </a:lnTo>
                <a:lnTo>
                  <a:pt x="6506" y="4884"/>
                </a:lnTo>
                <a:lnTo>
                  <a:pt x="6468" y="4940"/>
                </a:lnTo>
                <a:lnTo>
                  <a:pt x="6412" y="4996"/>
                </a:lnTo>
                <a:lnTo>
                  <a:pt x="6356" y="5052"/>
                </a:lnTo>
                <a:lnTo>
                  <a:pt x="6300" y="5089"/>
                </a:lnTo>
                <a:lnTo>
                  <a:pt x="6226" y="5108"/>
                </a:lnTo>
                <a:lnTo>
                  <a:pt x="6151" y="5127"/>
                </a:lnTo>
                <a:lnTo>
                  <a:pt x="6077" y="5127"/>
                </a:lnTo>
                <a:lnTo>
                  <a:pt x="5984" y="5108"/>
                </a:lnTo>
                <a:lnTo>
                  <a:pt x="5909" y="5071"/>
                </a:lnTo>
                <a:lnTo>
                  <a:pt x="5816" y="5015"/>
                </a:lnTo>
                <a:lnTo>
                  <a:pt x="5760" y="4922"/>
                </a:lnTo>
                <a:lnTo>
                  <a:pt x="5723" y="4847"/>
                </a:lnTo>
                <a:lnTo>
                  <a:pt x="5704" y="4754"/>
                </a:lnTo>
                <a:lnTo>
                  <a:pt x="5704" y="4679"/>
                </a:lnTo>
                <a:lnTo>
                  <a:pt x="5723" y="4605"/>
                </a:lnTo>
                <a:lnTo>
                  <a:pt x="5741" y="4530"/>
                </a:lnTo>
                <a:lnTo>
                  <a:pt x="5779" y="4456"/>
                </a:lnTo>
                <a:lnTo>
                  <a:pt x="5834" y="4400"/>
                </a:lnTo>
                <a:lnTo>
                  <a:pt x="5890" y="4362"/>
                </a:lnTo>
                <a:lnTo>
                  <a:pt x="5946" y="4325"/>
                </a:lnTo>
                <a:lnTo>
                  <a:pt x="6021" y="4288"/>
                </a:lnTo>
                <a:close/>
                <a:moveTo>
                  <a:pt x="2274" y="355"/>
                </a:moveTo>
                <a:lnTo>
                  <a:pt x="2069" y="392"/>
                </a:lnTo>
                <a:lnTo>
                  <a:pt x="1976" y="429"/>
                </a:lnTo>
                <a:lnTo>
                  <a:pt x="1901" y="485"/>
                </a:lnTo>
                <a:lnTo>
                  <a:pt x="1846" y="560"/>
                </a:lnTo>
                <a:lnTo>
                  <a:pt x="1827" y="672"/>
                </a:lnTo>
                <a:lnTo>
                  <a:pt x="1827" y="1063"/>
                </a:lnTo>
                <a:lnTo>
                  <a:pt x="1659" y="1119"/>
                </a:lnTo>
                <a:lnTo>
                  <a:pt x="1491" y="1212"/>
                </a:lnTo>
                <a:lnTo>
                  <a:pt x="1342" y="1305"/>
                </a:lnTo>
                <a:lnTo>
                  <a:pt x="1193" y="1417"/>
                </a:lnTo>
                <a:lnTo>
                  <a:pt x="858" y="1231"/>
                </a:lnTo>
                <a:lnTo>
                  <a:pt x="764" y="1194"/>
                </a:lnTo>
                <a:lnTo>
                  <a:pt x="671" y="1194"/>
                </a:lnTo>
                <a:lnTo>
                  <a:pt x="578" y="1231"/>
                </a:lnTo>
                <a:lnTo>
                  <a:pt x="503" y="1287"/>
                </a:lnTo>
                <a:lnTo>
                  <a:pt x="354" y="1473"/>
                </a:lnTo>
                <a:lnTo>
                  <a:pt x="224" y="1660"/>
                </a:lnTo>
                <a:lnTo>
                  <a:pt x="112" y="1846"/>
                </a:lnTo>
                <a:lnTo>
                  <a:pt x="19" y="2051"/>
                </a:lnTo>
                <a:lnTo>
                  <a:pt x="0" y="2163"/>
                </a:lnTo>
                <a:lnTo>
                  <a:pt x="19" y="2256"/>
                </a:lnTo>
                <a:lnTo>
                  <a:pt x="56" y="2331"/>
                </a:lnTo>
                <a:lnTo>
                  <a:pt x="131" y="2387"/>
                </a:lnTo>
                <a:lnTo>
                  <a:pt x="522" y="2592"/>
                </a:lnTo>
                <a:lnTo>
                  <a:pt x="503" y="2778"/>
                </a:lnTo>
                <a:lnTo>
                  <a:pt x="485" y="2964"/>
                </a:lnTo>
                <a:lnTo>
                  <a:pt x="503" y="3151"/>
                </a:lnTo>
                <a:lnTo>
                  <a:pt x="522" y="3337"/>
                </a:lnTo>
                <a:lnTo>
                  <a:pt x="131" y="3524"/>
                </a:lnTo>
                <a:lnTo>
                  <a:pt x="56" y="3598"/>
                </a:lnTo>
                <a:lnTo>
                  <a:pt x="19" y="3673"/>
                </a:lnTo>
                <a:lnTo>
                  <a:pt x="0" y="3766"/>
                </a:lnTo>
                <a:lnTo>
                  <a:pt x="19" y="3859"/>
                </a:lnTo>
                <a:lnTo>
                  <a:pt x="112" y="4064"/>
                </a:lnTo>
                <a:lnTo>
                  <a:pt x="224" y="4269"/>
                </a:lnTo>
                <a:lnTo>
                  <a:pt x="354" y="4456"/>
                </a:lnTo>
                <a:lnTo>
                  <a:pt x="503" y="4623"/>
                </a:lnTo>
                <a:lnTo>
                  <a:pt x="578" y="4698"/>
                </a:lnTo>
                <a:lnTo>
                  <a:pt x="671" y="4717"/>
                </a:lnTo>
                <a:lnTo>
                  <a:pt x="764" y="4717"/>
                </a:lnTo>
                <a:lnTo>
                  <a:pt x="858" y="4698"/>
                </a:lnTo>
                <a:lnTo>
                  <a:pt x="1193" y="4493"/>
                </a:lnTo>
                <a:lnTo>
                  <a:pt x="1342" y="4605"/>
                </a:lnTo>
                <a:lnTo>
                  <a:pt x="1491" y="4717"/>
                </a:lnTo>
                <a:lnTo>
                  <a:pt x="1659" y="4791"/>
                </a:lnTo>
                <a:lnTo>
                  <a:pt x="1827" y="4866"/>
                </a:lnTo>
                <a:lnTo>
                  <a:pt x="1827" y="5257"/>
                </a:lnTo>
                <a:lnTo>
                  <a:pt x="1846" y="5350"/>
                </a:lnTo>
                <a:lnTo>
                  <a:pt x="1901" y="5444"/>
                </a:lnTo>
                <a:lnTo>
                  <a:pt x="1976" y="5499"/>
                </a:lnTo>
                <a:lnTo>
                  <a:pt x="2069" y="5537"/>
                </a:lnTo>
                <a:lnTo>
                  <a:pt x="2293" y="5555"/>
                </a:lnTo>
                <a:lnTo>
                  <a:pt x="2517" y="5574"/>
                </a:lnTo>
                <a:lnTo>
                  <a:pt x="2740" y="5555"/>
                </a:lnTo>
                <a:lnTo>
                  <a:pt x="2945" y="5537"/>
                </a:lnTo>
                <a:lnTo>
                  <a:pt x="3038" y="5499"/>
                </a:lnTo>
                <a:lnTo>
                  <a:pt x="3113" y="5444"/>
                </a:lnTo>
                <a:lnTo>
                  <a:pt x="3169" y="5350"/>
                </a:lnTo>
                <a:lnTo>
                  <a:pt x="3188" y="5257"/>
                </a:lnTo>
                <a:lnTo>
                  <a:pt x="3188" y="4866"/>
                </a:lnTo>
                <a:lnTo>
                  <a:pt x="3355" y="4791"/>
                </a:lnTo>
                <a:lnTo>
                  <a:pt x="3523" y="4717"/>
                </a:lnTo>
                <a:lnTo>
                  <a:pt x="3672" y="4605"/>
                </a:lnTo>
                <a:lnTo>
                  <a:pt x="3821" y="4493"/>
                </a:lnTo>
                <a:lnTo>
                  <a:pt x="4157" y="4698"/>
                </a:lnTo>
                <a:lnTo>
                  <a:pt x="4250" y="4717"/>
                </a:lnTo>
                <a:lnTo>
                  <a:pt x="4343" y="4717"/>
                </a:lnTo>
                <a:lnTo>
                  <a:pt x="4436" y="4698"/>
                </a:lnTo>
                <a:lnTo>
                  <a:pt x="4511" y="4623"/>
                </a:lnTo>
                <a:lnTo>
                  <a:pt x="4660" y="4456"/>
                </a:lnTo>
                <a:lnTo>
                  <a:pt x="4791" y="4269"/>
                </a:lnTo>
                <a:lnTo>
                  <a:pt x="4902" y="4064"/>
                </a:lnTo>
                <a:lnTo>
                  <a:pt x="4996" y="3859"/>
                </a:lnTo>
                <a:lnTo>
                  <a:pt x="5014" y="3766"/>
                </a:lnTo>
                <a:lnTo>
                  <a:pt x="5014" y="3673"/>
                </a:lnTo>
                <a:lnTo>
                  <a:pt x="4958" y="3580"/>
                </a:lnTo>
                <a:lnTo>
                  <a:pt x="4884" y="3524"/>
                </a:lnTo>
                <a:lnTo>
                  <a:pt x="4492" y="3337"/>
                </a:lnTo>
                <a:lnTo>
                  <a:pt x="4511" y="3151"/>
                </a:lnTo>
                <a:lnTo>
                  <a:pt x="4530" y="2964"/>
                </a:lnTo>
                <a:lnTo>
                  <a:pt x="4511" y="2778"/>
                </a:lnTo>
                <a:lnTo>
                  <a:pt x="4492" y="2592"/>
                </a:lnTo>
                <a:lnTo>
                  <a:pt x="4884" y="2387"/>
                </a:lnTo>
                <a:lnTo>
                  <a:pt x="4958" y="2331"/>
                </a:lnTo>
                <a:lnTo>
                  <a:pt x="4996" y="2256"/>
                </a:lnTo>
                <a:lnTo>
                  <a:pt x="5014" y="2144"/>
                </a:lnTo>
                <a:lnTo>
                  <a:pt x="4996" y="2051"/>
                </a:lnTo>
                <a:lnTo>
                  <a:pt x="4902" y="1846"/>
                </a:lnTo>
                <a:lnTo>
                  <a:pt x="4791" y="1660"/>
                </a:lnTo>
                <a:lnTo>
                  <a:pt x="4642" y="1473"/>
                </a:lnTo>
                <a:lnTo>
                  <a:pt x="4511" y="1287"/>
                </a:lnTo>
                <a:lnTo>
                  <a:pt x="4436" y="1231"/>
                </a:lnTo>
                <a:lnTo>
                  <a:pt x="4343" y="1194"/>
                </a:lnTo>
                <a:lnTo>
                  <a:pt x="4250" y="1194"/>
                </a:lnTo>
                <a:lnTo>
                  <a:pt x="4157" y="1231"/>
                </a:lnTo>
                <a:lnTo>
                  <a:pt x="3821" y="1417"/>
                </a:lnTo>
                <a:lnTo>
                  <a:pt x="3672" y="1305"/>
                </a:lnTo>
                <a:lnTo>
                  <a:pt x="3523" y="1212"/>
                </a:lnTo>
                <a:lnTo>
                  <a:pt x="3355" y="1119"/>
                </a:lnTo>
                <a:lnTo>
                  <a:pt x="3188" y="1063"/>
                </a:lnTo>
                <a:lnTo>
                  <a:pt x="3188" y="672"/>
                </a:lnTo>
                <a:lnTo>
                  <a:pt x="3169" y="560"/>
                </a:lnTo>
                <a:lnTo>
                  <a:pt x="3113" y="485"/>
                </a:lnTo>
                <a:lnTo>
                  <a:pt x="3038" y="429"/>
                </a:lnTo>
                <a:lnTo>
                  <a:pt x="2945" y="392"/>
                </a:lnTo>
                <a:lnTo>
                  <a:pt x="2722" y="355"/>
                </a:lnTo>
                <a:close/>
                <a:moveTo>
                  <a:pt x="5723" y="3468"/>
                </a:moveTo>
                <a:lnTo>
                  <a:pt x="5667" y="3486"/>
                </a:lnTo>
                <a:lnTo>
                  <a:pt x="5480" y="3580"/>
                </a:lnTo>
                <a:lnTo>
                  <a:pt x="5294" y="3691"/>
                </a:lnTo>
                <a:lnTo>
                  <a:pt x="5257" y="3729"/>
                </a:lnTo>
                <a:lnTo>
                  <a:pt x="5238" y="3785"/>
                </a:lnTo>
                <a:lnTo>
                  <a:pt x="5238" y="3841"/>
                </a:lnTo>
                <a:lnTo>
                  <a:pt x="5257" y="3878"/>
                </a:lnTo>
                <a:lnTo>
                  <a:pt x="5350" y="4046"/>
                </a:lnTo>
                <a:lnTo>
                  <a:pt x="5257" y="4195"/>
                </a:lnTo>
                <a:lnTo>
                  <a:pt x="5182" y="4362"/>
                </a:lnTo>
                <a:lnTo>
                  <a:pt x="4977" y="4362"/>
                </a:lnTo>
                <a:lnTo>
                  <a:pt x="4940" y="4381"/>
                </a:lnTo>
                <a:lnTo>
                  <a:pt x="4884" y="4400"/>
                </a:lnTo>
                <a:lnTo>
                  <a:pt x="4865" y="4437"/>
                </a:lnTo>
                <a:lnTo>
                  <a:pt x="4847" y="4493"/>
                </a:lnTo>
                <a:lnTo>
                  <a:pt x="4828" y="4698"/>
                </a:lnTo>
                <a:lnTo>
                  <a:pt x="4847" y="4922"/>
                </a:lnTo>
                <a:lnTo>
                  <a:pt x="4865" y="4978"/>
                </a:lnTo>
                <a:lnTo>
                  <a:pt x="4884" y="5015"/>
                </a:lnTo>
                <a:lnTo>
                  <a:pt x="4940" y="5033"/>
                </a:lnTo>
                <a:lnTo>
                  <a:pt x="5182" y="5033"/>
                </a:lnTo>
                <a:lnTo>
                  <a:pt x="5257" y="5201"/>
                </a:lnTo>
                <a:lnTo>
                  <a:pt x="5350" y="5350"/>
                </a:lnTo>
                <a:lnTo>
                  <a:pt x="5257" y="5518"/>
                </a:lnTo>
                <a:lnTo>
                  <a:pt x="5238" y="5574"/>
                </a:lnTo>
                <a:lnTo>
                  <a:pt x="5238" y="5630"/>
                </a:lnTo>
                <a:lnTo>
                  <a:pt x="5257" y="5667"/>
                </a:lnTo>
                <a:lnTo>
                  <a:pt x="5294" y="5704"/>
                </a:lnTo>
                <a:lnTo>
                  <a:pt x="5480" y="5835"/>
                </a:lnTo>
                <a:lnTo>
                  <a:pt x="5667" y="5928"/>
                </a:lnTo>
                <a:lnTo>
                  <a:pt x="5760" y="5928"/>
                </a:lnTo>
                <a:lnTo>
                  <a:pt x="5816" y="5910"/>
                </a:lnTo>
                <a:lnTo>
                  <a:pt x="5853" y="5854"/>
                </a:lnTo>
                <a:lnTo>
                  <a:pt x="5946" y="5704"/>
                </a:lnTo>
                <a:lnTo>
                  <a:pt x="6300" y="5704"/>
                </a:lnTo>
                <a:lnTo>
                  <a:pt x="6412" y="5854"/>
                </a:lnTo>
                <a:lnTo>
                  <a:pt x="6431" y="5910"/>
                </a:lnTo>
                <a:lnTo>
                  <a:pt x="6487" y="5928"/>
                </a:lnTo>
                <a:lnTo>
                  <a:pt x="6580" y="5928"/>
                </a:lnTo>
                <a:lnTo>
                  <a:pt x="6785" y="5835"/>
                </a:lnTo>
                <a:lnTo>
                  <a:pt x="6953" y="5704"/>
                </a:lnTo>
                <a:lnTo>
                  <a:pt x="6990" y="5667"/>
                </a:lnTo>
                <a:lnTo>
                  <a:pt x="7009" y="5630"/>
                </a:lnTo>
                <a:lnTo>
                  <a:pt x="7009" y="5574"/>
                </a:lnTo>
                <a:lnTo>
                  <a:pt x="6990" y="5518"/>
                </a:lnTo>
                <a:lnTo>
                  <a:pt x="6897" y="5350"/>
                </a:lnTo>
                <a:lnTo>
                  <a:pt x="6990" y="5201"/>
                </a:lnTo>
                <a:lnTo>
                  <a:pt x="7083" y="5033"/>
                </a:lnTo>
                <a:lnTo>
                  <a:pt x="7326" y="5033"/>
                </a:lnTo>
                <a:lnTo>
                  <a:pt x="7363" y="5015"/>
                </a:lnTo>
                <a:lnTo>
                  <a:pt x="7400" y="4959"/>
                </a:lnTo>
                <a:lnTo>
                  <a:pt x="7419" y="4922"/>
                </a:lnTo>
                <a:lnTo>
                  <a:pt x="7437" y="4698"/>
                </a:lnTo>
                <a:lnTo>
                  <a:pt x="7419" y="4493"/>
                </a:lnTo>
                <a:lnTo>
                  <a:pt x="7400" y="4437"/>
                </a:lnTo>
                <a:lnTo>
                  <a:pt x="7363" y="4400"/>
                </a:lnTo>
                <a:lnTo>
                  <a:pt x="7326" y="4381"/>
                </a:lnTo>
                <a:lnTo>
                  <a:pt x="7270" y="4362"/>
                </a:lnTo>
                <a:lnTo>
                  <a:pt x="7083" y="4362"/>
                </a:lnTo>
                <a:lnTo>
                  <a:pt x="6990" y="4195"/>
                </a:lnTo>
                <a:lnTo>
                  <a:pt x="6897" y="4046"/>
                </a:lnTo>
                <a:lnTo>
                  <a:pt x="6990" y="3878"/>
                </a:lnTo>
                <a:lnTo>
                  <a:pt x="7009" y="3841"/>
                </a:lnTo>
                <a:lnTo>
                  <a:pt x="7009" y="3785"/>
                </a:lnTo>
                <a:lnTo>
                  <a:pt x="6990" y="3729"/>
                </a:lnTo>
                <a:lnTo>
                  <a:pt x="6953" y="3691"/>
                </a:lnTo>
                <a:lnTo>
                  <a:pt x="6785" y="3580"/>
                </a:lnTo>
                <a:lnTo>
                  <a:pt x="6580" y="3486"/>
                </a:lnTo>
                <a:lnTo>
                  <a:pt x="6524" y="3468"/>
                </a:lnTo>
                <a:lnTo>
                  <a:pt x="6487" y="3486"/>
                </a:lnTo>
                <a:lnTo>
                  <a:pt x="6431" y="3505"/>
                </a:lnTo>
                <a:lnTo>
                  <a:pt x="6412" y="3542"/>
                </a:lnTo>
                <a:lnTo>
                  <a:pt x="6300" y="3710"/>
                </a:lnTo>
                <a:lnTo>
                  <a:pt x="6133" y="3691"/>
                </a:lnTo>
                <a:lnTo>
                  <a:pt x="5946" y="3710"/>
                </a:lnTo>
                <a:lnTo>
                  <a:pt x="5853" y="3542"/>
                </a:lnTo>
                <a:lnTo>
                  <a:pt x="5816" y="3505"/>
                </a:lnTo>
                <a:lnTo>
                  <a:pt x="5760" y="3486"/>
                </a:lnTo>
                <a:lnTo>
                  <a:pt x="5723" y="3468"/>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920C9AF5-97F6-4ED2-9865-F4D46EDD75A9}"/>
              </a:ext>
            </a:extLst>
          </p:cNvPr>
          <p:cNvSpPr txBox="1"/>
          <p:nvPr/>
        </p:nvSpPr>
        <p:spPr>
          <a:xfrm>
            <a:off x="1934035" y="1736960"/>
            <a:ext cx="8568982" cy="1200329"/>
          </a:xfrm>
          <a:prstGeom prst="rect">
            <a:avLst/>
          </a:prstGeom>
          <a:noFill/>
        </p:spPr>
        <p:txBody>
          <a:bodyPr wrap="square" rtlCol="0">
            <a:spAutoFit/>
          </a:bodyPr>
          <a:lstStyle/>
          <a:p>
            <a:r>
              <a:rPr lang="sr-Latn-RS" dirty="0">
                <a:latin typeface="Muli"/>
              </a:rPr>
              <a:t>Oponaša sistem nagrade i kazne koji je urođen svim živim bićima. Ukoliko uradimo nešto što nam prouzrokuje bol ili neku drugu neprijatnost, vremenom ćemo naučiti kako da to izbegnemo, kako bi što je više moguće smanjili neprijatnosti i radili stvari koje čine da se osećamo prijatno.</a:t>
            </a:r>
          </a:p>
        </p:txBody>
      </p:sp>
      <p:sp>
        <p:nvSpPr>
          <p:cNvPr id="15" name="TextBox 14">
            <a:extLst>
              <a:ext uri="{FF2B5EF4-FFF2-40B4-BE49-F238E27FC236}">
                <a16:creationId xmlns:a16="http://schemas.microsoft.com/office/drawing/2014/main" id="{576BF5E1-0616-4902-ADCA-8FF4893E2236}"/>
              </a:ext>
            </a:extLst>
          </p:cNvPr>
          <p:cNvSpPr txBox="1"/>
          <p:nvPr/>
        </p:nvSpPr>
        <p:spPr>
          <a:xfrm>
            <a:off x="1934035" y="3023734"/>
            <a:ext cx="8568982" cy="1200329"/>
          </a:xfrm>
          <a:prstGeom prst="rect">
            <a:avLst/>
          </a:prstGeom>
          <a:noFill/>
        </p:spPr>
        <p:txBody>
          <a:bodyPr wrap="square" rtlCol="0">
            <a:spAutoFit/>
          </a:bodyPr>
          <a:lstStyle/>
          <a:p>
            <a:r>
              <a:rPr lang="sr-Latn-RS" dirty="0">
                <a:latin typeface="Muli"/>
              </a:rPr>
              <a:t>Algoritam koji se naziva agent se postavlja u njemu nepoznato okruženje sa kojim vrši interakciju. U odnosu na to kakvu interakciju izvrši, algoritam biva nagrađen ili kažnjen. Cilj algoritma je da nauči na koji način da vrši interakciju tako da što je više moguće poveća nagradu i smanji kaznu.</a:t>
            </a:r>
          </a:p>
        </p:txBody>
      </p:sp>
    </p:spTree>
    <p:extLst>
      <p:ext uri="{BB962C8B-B14F-4D97-AF65-F5344CB8AC3E}">
        <p14:creationId xmlns:p14="http://schemas.microsoft.com/office/powerpoint/2010/main" val="177198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16</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Neuronske mreže</a:t>
            </a:r>
          </a:p>
        </p:txBody>
      </p:sp>
      <p:grpSp>
        <p:nvGrpSpPr>
          <p:cNvPr id="19" name="Google Shape;1035;p47">
            <a:extLst>
              <a:ext uri="{FF2B5EF4-FFF2-40B4-BE49-F238E27FC236}">
                <a16:creationId xmlns:a16="http://schemas.microsoft.com/office/drawing/2014/main" id="{B3366B80-6E06-4880-B21D-5DBC87323D81}"/>
              </a:ext>
            </a:extLst>
          </p:cNvPr>
          <p:cNvGrpSpPr/>
          <p:nvPr/>
        </p:nvGrpSpPr>
        <p:grpSpPr>
          <a:xfrm>
            <a:off x="164324" y="1327865"/>
            <a:ext cx="288681" cy="409095"/>
            <a:chOff x="6730350" y="2315900"/>
            <a:chExt cx="257700" cy="420100"/>
          </a:xfrm>
          <a:solidFill>
            <a:schemeClr val="accent2"/>
          </a:solidFill>
        </p:grpSpPr>
        <p:sp>
          <p:nvSpPr>
            <p:cNvPr id="20" name="Google Shape;1036;p47">
              <a:extLst>
                <a:ext uri="{FF2B5EF4-FFF2-40B4-BE49-F238E27FC236}">
                  <a16:creationId xmlns:a16="http://schemas.microsoft.com/office/drawing/2014/main" id="{C8A26F5E-3A3A-44E1-BAAA-61ED70B1E542}"/>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7;p47">
              <a:extLst>
                <a:ext uri="{FF2B5EF4-FFF2-40B4-BE49-F238E27FC236}">
                  <a16:creationId xmlns:a16="http://schemas.microsoft.com/office/drawing/2014/main" id="{9061B16F-FAEC-4BB8-A693-9B7F3F52E3E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8;p47">
              <a:extLst>
                <a:ext uri="{FF2B5EF4-FFF2-40B4-BE49-F238E27FC236}">
                  <a16:creationId xmlns:a16="http://schemas.microsoft.com/office/drawing/2014/main" id="{90540011-1325-4D3E-8A65-DC4BBA4A1E1F}"/>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9;p47">
              <a:extLst>
                <a:ext uri="{FF2B5EF4-FFF2-40B4-BE49-F238E27FC236}">
                  <a16:creationId xmlns:a16="http://schemas.microsoft.com/office/drawing/2014/main" id="{F3D16CBD-8086-4D8E-BA3A-1D66FBCAE9B3}"/>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0;p47">
              <a:extLst>
                <a:ext uri="{FF2B5EF4-FFF2-40B4-BE49-F238E27FC236}">
                  <a16:creationId xmlns:a16="http://schemas.microsoft.com/office/drawing/2014/main" id="{33EC5A62-9925-4703-BAC0-6467DA57135D}"/>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What are Neural Networks? | IBM">
            <a:extLst>
              <a:ext uri="{FF2B5EF4-FFF2-40B4-BE49-F238E27FC236}">
                <a16:creationId xmlns:a16="http://schemas.microsoft.com/office/drawing/2014/main" id="{E5291104-5931-4547-B570-F78D10B3A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6926" y="2880201"/>
            <a:ext cx="5332083" cy="37879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6C4DFF3-6B3A-4973-A159-6D57FBDA0913}"/>
              </a:ext>
            </a:extLst>
          </p:cNvPr>
          <p:cNvSpPr txBox="1"/>
          <p:nvPr/>
        </p:nvSpPr>
        <p:spPr>
          <a:xfrm>
            <a:off x="5621192" y="3244334"/>
            <a:ext cx="1219555" cy="369332"/>
          </a:xfrm>
          <a:prstGeom prst="rect">
            <a:avLst/>
          </a:prstGeom>
          <a:noFill/>
        </p:spPr>
        <p:txBody>
          <a:bodyPr wrap="square" rtlCol="0">
            <a:spAutoFit/>
          </a:bodyPr>
          <a:lstStyle/>
          <a:p>
            <a:r>
              <a:rPr lang="sr-Latn-RS" dirty="0">
                <a:solidFill>
                  <a:schemeClr val="accent4"/>
                </a:solidFill>
                <a:latin typeface="Muli"/>
              </a:rPr>
              <a:t>Ulazni sloj</a:t>
            </a:r>
          </a:p>
        </p:txBody>
      </p:sp>
      <p:sp>
        <p:nvSpPr>
          <p:cNvPr id="15" name="TextBox 14">
            <a:extLst>
              <a:ext uri="{FF2B5EF4-FFF2-40B4-BE49-F238E27FC236}">
                <a16:creationId xmlns:a16="http://schemas.microsoft.com/office/drawing/2014/main" id="{B82EC6E5-0EB7-45D8-9A15-807A9804B9A2}"/>
              </a:ext>
            </a:extLst>
          </p:cNvPr>
          <p:cNvSpPr txBox="1"/>
          <p:nvPr/>
        </p:nvSpPr>
        <p:spPr>
          <a:xfrm>
            <a:off x="7632521" y="2962465"/>
            <a:ext cx="1575307" cy="369332"/>
          </a:xfrm>
          <a:prstGeom prst="rect">
            <a:avLst/>
          </a:prstGeom>
          <a:noFill/>
        </p:spPr>
        <p:txBody>
          <a:bodyPr wrap="square" rtlCol="0">
            <a:spAutoFit/>
          </a:bodyPr>
          <a:lstStyle/>
          <a:p>
            <a:r>
              <a:rPr lang="sr-Latn-RS" dirty="0">
                <a:solidFill>
                  <a:schemeClr val="accent1"/>
                </a:solidFill>
                <a:latin typeface="Muli"/>
              </a:rPr>
              <a:t>Skriveni slojevi</a:t>
            </a:r>
          </a:p>
        </p:txBody>
      </p:sp>
      <p:sp>
        <p:nvSpPr>
          <p:cNvPr id="16" name="TextBox 15">
            <a:extLst>
              <a:ext uri="{FF2B5EF4-FFF2-40B4-BE49-F238E27FC236}">
                <a16:creationId xmlns:a16="http://schemas.microsoft.com/office/drawing/2014/main" id="{F1D077B9-7118-42CD-B426-67FA03FAA310}"/>
              </a:ext>
            </a:extLst>
          </p:cNvPr>
          <p:cNvSpPr txBox="1"/>
          <p:nvPr/>
        </p:nvSpPr>
        <p:spPr>
          <a:xfrm>
            <a:off x="10055587" y="3613666"/>
            <a:ext cx="1143820" cy="369332"/>
          </a:xfrm>
          <a:prstGeom prst="rect">
            <a:avLst/>
          </a:prstGeom>
          <a:noFill/>
        </p:spPr>
        <p:txBody>
          <a:bodyPr wrap="square" rtlCol="0">
            <a:spAutoFit/>
          </a:bodyPr>
          <a:lstStyle/>
          <a:p>
            <a:r>
              <a:rPr lang="sr-Latn-RS" dirty="0">
                <a:solidFill>
                  <a:schemeClr val="accent3"/>
                </a:solidFill>
                <a:latin typeface="Muli"/>
              </a:rPr>
              <a:t>Izlazni sloj</a:t>
            </a:r>
          </a:p>
        </p:txBody>
      </p:sp>
      <p:sp>
        <p:nvSpPr>
          <p:cNvPr id="17" name="TextBox 16">
            <a:extLst>
              <a:ext uri="{FF2B5EF4-FFF2-40B4-BE49-F238E27FC236}">
                <a16:creationId xmlns:a16="http://schemas.microsoft.com/office/drawing/2014/main" id="{5A85A27A-BB3C-4353-BE90-68A7E366E441}"/>
              </a:ext>
            </a:extLst>
          </p:cNvPr>
          <p:cNvSpPr txBox="1"/>
          <p:nvPr/>
        </p:nvSpPr>
        <p:spPr>
          <a:xfrm>
            <a:off x="698745" y="2880201"/>
            <a:ext cx="4526560" cy="2123658"/>
          </a:xfrm>
          <a:prstGeom prst="rect">
            <a:avLst/>
          </a:prstGeom>
          <a:noFill/>
        </p:spPr>
        <p:txBody>
          <a:bodyPr wrap="square" rtlCol="0">
            <a:spAutoFit/>
          </a:bodyPr>
          <a:lstStyle/>
          <a:p>
            <a:r>
              <a:rPr lang="sr-Latn-RS" sz="2400" dirty="0">
                <a:solidFill>
                  <a:schemeClr val="accent2"/>
                </a:solidFill>
                <a:latin typeface="Muli"/>
              </a:rPr>
              <a:t>Osobine:</a:t>
            </a:r>
          </a:p>
          <a:p>
            <a:pPr marL="285750" indent="-285750">
              <a:buFont typeface="Wingdings" panose="05000000000000000000" pitchFamily="2" charset="2"/>
              <a:buChar char="v"/>
            </a:pPr>
            <a:r>
              <a:rPr lang="sr-Latn-RS" dirty="0">
                <a:latin typeface="Muli"/>
              </a:rPr>
              <a:t>Veliki domen primene</a:t>
            </a:r>
          </a:p>
          <a:p>
            <a:pPr marL="285750" indent="-285750">
              <a:buFont typeface="Wingdings" panose="05000000000000000000" pitchFamily="2" charset="2"/>
              <a:buChar char="v"/>
            </a:pPr>
            <a:r>
              <a:rPr lang="sr-Latn-RS" dirty="0">
                <a:latin typeface="Muli"/>
              </a:rPr>
              <a:t>Različite arhitekture pogodne za različite probleme</a:t>
            </a:r>
          </a:p>
          <a:p>
            <a:pPr marL="285750" indent="-285750">
              <a:buFont typeface="Wingdings" panose="05000000000000000000" pitchFamily="2" charset="2"/>
              <a:buChar char="v"/>
            </a:pPr>
            <a:r>
              <a:rPr lang="sr-Latn-RS" dirty="0">
                <a:latin typeface="Muli"/>
              </a:rPr>
              <a:t>Podložne preprilagođavanju, idealne ukoliko je dostupan veliki skup trening podataka</a:t>
            </a:r>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1667888"/>
            <a:ext cx="9094974" cy="923330"/>
          </a:xfrm>
          <a:prstGeom prst="rect">
            <a:avLst/>
          </a:prstGeom>
          <a:noFill/>
        </p:spPr>
        <p:txBody>
          <a:bodyPr wrap="square" rtlCol="0">
            <a:spAutoFit/>
          </a:bodyPr>
          <a:lstStyle/>
          <a:p>
            <a:r>
              <a:rPr lang="sr-Latn-RS" dirty="0">
                <a:latin typeface="Muli"/>
              </a:rPr>
              <a:t>Najrasprostranjenija i najprimenjenija metoda mašinskog učenja, sa velikim domenom primene.</a:t>
            </a:r>
          </a:p>
          <a:p>
            <a:r>
              <a:rPr lang="sr-Latn-RS" dirty="0">
                <a:latin typeface="Muli"/>
              </a:rPr>
              <a:t>Princip funkcionisanja je delimična reprezentacija funkcionisanja neurona unutar biološkog mozga.</a:t>
            </a:r>
          </a:p>
        </p:txBody>
      </p:sp>
      <p:grpSp>
        <p:nvGrpSpPr>
          <p:cNvPr id="9" name="Group 8">
            <a:extLst>
              <a:ext uri="{FF2B5EF4-FFF2-40B4-BE49-F238E27FC236}">
                <a16:creationId xmlns:a16="http://schemas.microsoft.com/office/drawing/2014/main" id="{7B1AD9A2-4A94-42D2-B0CF-765B24DD6295}"/>
              </a:ext>
            </a:extLst>
          </p:cNvPr>
          <p:cNvGrpSpPr/>
          <p:nvPr/>
        </p:nvGrpSpPr>
        <p:grpSpPr>
          <a:xfrm>
            <a:off x="749676" y="391887"/>
            <a:ext cx="948495" cy="883352"/>
            <a:chOff x="532549" y="335231"/>
            <a:chExt cx="1239328" cy="1086927"/>
          </a:xfrm>
        </p:grpSpPr>
        <p:sp>
          <p:nvSpPr>
            <p:cNvPr id="26" name="Oval 25">
              <a:extLst>
                <a:ext uri="{FF2B5EF4-FFF2-40B4-BE49-F238E27FC236}">
                  <a16:creationId xmlns:a16="http://schemas.microsoft.com/office/drawing/2014/main" id="{0C84509D-ADDF-4DCB-91F3-60FC0E65AB94}"/>
                </a:ext>
              </a:extLst>
            </p:cNvPr>
            <p:cNvSpPr/>
            <p:nvPr/>
          </p:nvSpPr>
          <p:spPr>
            <a:xfrm>
              <a:off x="533987" y="335231"/>
              <a:ext cx="363747" cy="362309"/>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103F25B-5B5D-4072-9CD0-8FF269E6F4F5}"/>
                </a:ext>
              </a:extLst>
            </p:cNvPr>
            <p:cNvSpPr/>
            <p:nvPr/>
          </p:nvSpPr>
          <p:spPr>
            <a:xfrm>
              <a:off x="532549" y="1059849"/>
              <a:ext cx="370936" cy="362309"/>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DD9F21-DED8-4933-ADF5-6616FFF0E91A}"/>
                </a:ext>
              </a:extLst>
            </p:cNvPr>
            <p:cNvSpPr/>
            <p:nvPr/>
          </p:nvSpPr>
          <p:spPr>
            <a:xfrm>
              <a:off x="1400941" y="697540"/>
              <a:ext cx="370936" cy="362309"/>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A22539C-CFA1-4C92-B828-AB0223337A07}"/>
                </a:ext>
              </a:extLst>
            </p:cNvPr>
            <p:cNvCxnSpPr>
              <a:cxnSpLocks/>
            </p:cNvCxnSpPr>
            <p:nvPr/>
          </p:nvCxnSpPr>
          <p:spPr>
            <a:xfrm>
              <a:off x="963869" y="586642"/>
              <a:ext cx="386517" cy="179217"/>
            </a:xfrm>
            <a:prstGeom prst="line">
              <a:avLst/>
            </a:prstGeom>
            <a:ln w="50800">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32752F6-6419-48C8-8024-016C65848833}"/>
                </a:ext>
              </a:extLst>
            </p:cNvPr>
            <p:cNvCxnSpPr>
              <a:cxnSpLocks/>
            </p:cNvCxnSpPr>
            <p:nvPr/>
          </p:nvCxnSpPr>
          <p:spPr>
            <a:xfrm flipV="1">
              <a:off x="954040" y="970240"/>
              <a:ext cx="386517" cy="179217"/>
            </a:xfrm>
            <a:prstGeom prst="line">
              <a:avLst/>
            </a:prstGeom>
            <a:ln w="5080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528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17</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Konvolutivne neuronske mreže</a:t>
            </a:r>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1667888"/>
            <a:ext cx="9094974" cy="4524315"/>
          </a:xfrm>
          <a:prstGeom prst="rect">
            <a:avLst/>
          </a:prstGeom>
          <a:noFill/>
        </p:spPr>
        <p:txBody>
          <a:bodyPr wrap="square" rtlCol="0">
            <a:spAutoFit/>
          </a:bodyPr>
          <a:lstStyle/>
          <a:p>
            <a:r>
              <a:rPr lang="en-US" dirty="0" err="1">
                <a:latin typeface="Muli"/>
              </a:rPr>
              <a:t>Vrsta</a:t>
            </a:r>
            <a:r>
              <a:rPr lang="en-US" dirty="0">
                <a:latin typeface="Muli"/>
              </a:rPr>
              <a:t> </a:t>
            </a:r>
            <a:r>
              <a:rPr lang="en-US" dirty="0" err="1">
                <a:latin typeface="Muli"/>
              </a:rPr>
              <a:t>neuronskih</a:t>
            </a:r>
            <a:r>
              <a:rPr lang="en-US" dirty="0">
                <a:latin typeface="Muli"/>
              </a:rPr>
              <a:t> </a:t>
            </a:r>
            <a:r>
              <a:rPr lang="en-US" dirty="0" err="1">
                <a:latin typeface="Muli"/>
              </a:rPr>
              <a:t>mre</a:t>
            </a:r>
            <a:r>
              <a:rPr lang="sr-Latn-RS" dirty="0">
                <a:latin typeface="Muli"/>
              </a:rPr>
              <a:t>ža koja se specijalizuje za obradu podataka predstavljenih matricom (slike).</a:t>
            </a:r>
          </a:p>
          <a:p>
            <a:endParaRPr lang="sr-Latn-RS" dirty="0">
              <a:latin typeface="Muli"/>
            </a:endParaRPr>
          </a:p>
          <a:p>
            <a:r>
              <a:rPr lang="sr-Latn-RS" dirty="0">
                <a:latin typeface="Muli"/>
              </a:rPr>
              <a:t>Najčešće korišćena u polju kompjuterskog vida, gde se koristi za </a:t>
            </a:r>
            <a:r>
              <a:rPr lang="sr-Latn-RS" dirty="0">
                <a:solidFill>
                  <a:schemeClr val="accent1"/>
                </a:solidFill>
                <a:latin typeface="Muli"/>
              </a:rPr>
              <a:t>detekciju objekata </a:t>
            </a:r>
            <a:r>
              <a:rPr lang="sr-Latn-RS" dirty="0">
                <a:latin typeface="Muli"/>
              </a:rPr>
              <a:t>na slikama i video snimcima. Sačinjena je od 3 vrste slojeva, kojima smanjuje kompleksnost podataka i samim tim i vreme potrebno za treniranje i vršenje predikcije. </a:t>
            </a:r>
          </a:p>
          <a:p>
            <a:endParaRPr lang="sr-Latn-RS" dirty="0">
              <a:latin typeface="Muli"/>
            </a:endParaRPr>
          </a:p>
          <a:p>
            <a:r>
              <a:rPr lang="sr-Latn-RS" dirty="0">
                <a:latin typeface="Muli"/>
              </a:rPr>
              <a:t>Ti slojevi su:</a:t>
            </a:r>
          </a:p>
          <a:p>
            <a:endParaRPr lang="sr-Latn-RS" dirty="0">
              <a:latin typeface="Muli"/>
            </a:endParaRPr>
          </a:p>
          <a:p>
            <a:pPr marL="285750" indent="-285750">
              <a:buFont typeface="Wingdings" panose="05000000000000000000" pitchFamily="2" charset="2"/>
              <a:buChar char="v"/>
            </a:pPr>
            <a:r>
              <a:rPr lang="sr-Latn-RS" dirty="0">
                <a:solidFill>
                  <a:schemeClr val="accent1"/>
                </a:solidFill>
                <a:latin typeface="Muli"/>
              </a:rPr>
              <a:t>Sloj konvolucije</a:t>
            </a:r>
          </a:p>
          <a:p>
            <a:pPr marL="285750" indent="-285750">
              <a:buFont typeface="Wingdings" panose="05000000000000000000" pitchFamily="2" charset="2"/>
              <a:buChar char="v"/>
            </a:pPr>
            <a:r>
              <a:rPr lang="sr-Latn-RS" dirty="0">
                <a:solidFill>
                  <a:schemeClr val="accent1"/>
                </a:solidFill>
                <a:latin typeface="Muli"/>
              </a:rPr>
              <a:t>Sloj agregacije</a:t>
            </a:r>
          </a:p>
          <a:p>
            <a:pPr marL="285750" indent="-285750">
              <a:buFont typeface="Wingdings" panose="05000000000000000000" pitchFamily="2" charset="2"/>
              <a:buChar char="v"/>
            </a:pPr>
            <a:r>
              <a:rPr lang="sr-Latn-RS" dirty="0">
                <a:solidFill>
                  <a:schemeClr val="accent1"/>
                </a:solidFill>
                <a:latin typeface="Muli"/>
              </a:rPr>
              <a:t>Potpuno povezani sloj</a:t>
            </a:r>
          </a:p>
          <a:p>
            <a:pPr marL="285750" indent="-285750">
              <a:buFont typeface="Wingdings" panose="05000000000000000000" pitchFamily="2" charset="2"/>
              <a:buChar char="v"/>
            </a:pPr>
            <a:endParaRPr lang="sr-Latn-RS" dirty="0">
              <a:solidFill>
                <a:schemeClr val="accent1"/>
              </a:solidFill>
              <a:latin typeface="Muli"/>
            </a:endParaRPr>
          </a:p>
          <a:p>
            <a:r>
              <a:rPr lang="sr-Latn-RS" dirty="0">
                <a:latin typeface="Muli"/>
              </a:rPr>
              <a:t>Bez prethodne konvolucije i</a:t>
            </a:r>
          </a:p>
          <a:p>
            <a:r>
              <a:rPr lang="sr-Latn-RS" dirty="0">
                <a:latin typeface="Muli"/>
              </a:rPr>
              <a:t>agregacije, slika veličine</a:t>
            </a:r>
          </a:p>
          <a:p>
            <a:r>
              <a:rPr lang="sr-Latn-RS" dirty="0">
                <a:latin typeface="Muli"/>
              </a:rPr>
              <a:t>320x320 bi zahtevala</a:t>
            </a:r>
          </a:p>
          <a:p>
            <a:r>
              <a:rPr lang="sr-Latn-RS" dirty="0">
                <a:latin typeface="Muli"/>
              </a:rPr>
              <a:t>307 200 ulaznih neurona.</a:t>
            </a:r>
          </a:p>
        </p:txBody>
      </p:sp>
      <p:grpSp>
        <p:nvGrpSpPr>
          <p:cNvPr id="9" name="Group 8">
            <a:extLst>
              <a:ext uri="{FF2B5EF4-FFF2-40B4-BE49-F238E27FC236}">
                <a16:creationId xmlns:a16="http://schemas.microsoft.com/office/drawing/2014/main" id="{7B1AD9A2-4A94-42D2-B0CF-765B24DD6295}"/>
              </a:ext>
            </a:extLst>
          </p:cNvPr>
          <p:cNvGrpSpPr/>
          <p:nvPr/>
        </p:nvGrpSpPr>
        <p:grpSpPr>
          <a:xfrm>
            <a:off x="749676" y="391887"/>
            <a:ext cx="948495" cy="883352"/>
            <a:chOff x="532549" y="335231"/>
            <a:chExt cx="1239328" cy="1086927"/>
          </a:xfrm>
        </p:grpSpPr>
        <p:sp>
          <p:nvSpPr>
            <p:cNvPr id="26" name="Oval 25">
              <a:extLst>
                <a:ext uri="{FF2B5EF4-FFF2-40B4-BE49-F238E27FC236}">
                  <a16:creationId xmlns:a16="http://schemas.microsoft.com/office/drawing/2014/main" id="{0C84509D-ADDF-4DCB-91F3-60FC0E65AB94}"/>
                </a:ext>
              </a:extLst>
            </p:cNvPr>
            <p:cNvSpPr/>
            <p:nvPr/>
          </p:nvSpPr>
          <p:spPr>
            <a:xfrm>
              <a:off x="533987" y="335231"/>
              <a:ext cx="363747" cy="362309"/>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103F25B-5B5D-4072-9CD0-8FF269E6F4F5}"/>
                </a:ext>
              </a:extLst>
            </p:cNvPr>
            <p:cNvSpPr/>
            <p:nvPr/>
          </p:nvSpPr>
          <p:spPr>
            <a:xfrm>
              <a:off x="532549" y="1059849"/>
              <a:ext cx="370936" cy="362309"/>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DD9F21-DED8-4933-ADF5-6616FFF0E91A}"/>
                </a:ext>
              </a:extLst>
            </p:cNvPr>
            <p:cNvSpPr/>
            <p:nvPr/>
          </p:nvSpPr>
          <p:spPr>
            <a:xfrm>
              <a:off x="1400941" y="697540"/>
              <a:ext cx="370936" cy="362309"/>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A22539C-CFA1-4C92-B828-AB0223337A07}"/>
                </a:ext>
              </a:extLst>
            </p:cNvPr>
            <p:cNvCxnSpPr>
              <a:cxnSpLocks/>
            </p:cNvCxnSpPr>
            <p:nvPr/>
          </p:nvCxnSpPr>
          <p:spPr>
            <a:xfrm>
              <a:off x="963869" y="586642"/>
              <a:ext cx="386517" cy="179217"/>
            </a:xfrm>
            <a:prstGeom prst="line">
              <a:avLst/>
            </a:prstGeom>
            <a:ln w="50800">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32752F6-6419-48C8-8024-016C65848833}"/>
                </a:ext>
              </a:extLst>
            </p:cNvPr>
            <p:cNvCxnSpPr>
              <a:cxnSpLocks/>
            </p:cNvCxnSpPr>
            <p:nvPr/>
          </p:nvCxnSpPr>
          <p:spPr>
            <a:xfrm flipV="1">
              <a:off x="954040" y="970240"/>
              <a:ext cx="386517" cy="179217"/>
            </a:xfrm>
            <a:prstGeom prst="line">
              <a:avLst/>
            </a:prstGeom>
            <a:ln w="50800">
              <a:solidFill>
                <a:schemeClr val="tx1"/>
              </a:solidFill>
            </a:ln>
          </p:spPr>
          <p:style>
            <a:lnRef idx="1">
              <a:schemeClr val="dk1"/>
            </a:lnRef>
            <a:fillRef idx="0">
              <a:schemeClr val="dk1"/>
            </a:fillRef>
            <a:effectRef idx="0">
              <a:schemeClr val="dk1"/>
            </a:effectRef>
            <a:fontRef idx="minor">
              <a:schemeClr val="tx1"/>
            </a:fontRef>
          </p:style>
        </p:cxnSp>
      </p:grpSp>
      <p:grpSp>
        <p:nvGrpSpPr>
          <p:cNvPr id="38" name="Google Shape;909;p47">
            <a:extLst>
              <a:ext uri="{FF2B5EF4-FFF2-40B4-BE49-F238E27FC236}">
                <a16:creationId xmlns:a16="http://schemas.microsoft.com/office/drawing/2014/main" id="{8E04C3CA-7AD4-4990-8075-0766669D0072}"/>
              </a:ext>
            </a:extLst>
          </p:cNvPr>
          <p:cNvGrpSpPr/>
          <p:nvPr/>
        </p:nvGrpSpPr>
        <p:grpSpPr>
          <a:xfrm>
            <a:off x="83390" y="1330219"/>
            <a:ext cx="448455" cy="394323"/>
            <a:chOff x="1928175" y="312600"/>
            <a:chExt cx="425000" cy="373700"/>
          </a:xfrm>
          <a:solidFill>
            <a:schemeClr val="accent2"/>
          </a:solidFill>
        </p:grpSpPr>
        <p:sp>
          <p:nvSpPr>
            <p:cNvPr id="39" name="Google Shape;910;p47">
              <a:extLst>
                <a:ext uri="{FF2B5EF4-FFF2-40B4-BE49-F238E27FC236}">
                  <a16:creationId xmlns:a16="http://schemas.microsoft.com/office/drawing/2014/main" id="{09CAF25F-F089-47DB-8C25-F096E5FDF8EC}"/>
                </a:ext>
              </a:extLst>
            </p:cNvPr>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11;p47">
              <a:extLst>
                <a:ext uri="{FF2B5EF4-FFF2-40B4-BE49-F238E27FC236}">
                  <a16:creationId xmlns:a16="http://schemas.microsoft.com/office/drawing/2014/main" id="{FDE3A255-ED4D-4C5A-9D6D-4970B866CC5E}"/>
                </a:ext>
              </a:extLst>
            </p:cNvPr>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F93DDF38-8500-4AB6-9300-9C9A22C5D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890" y="3580308"/>
            <a:ext cx="5591075" cy="299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28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AD309B-4ACF-4996-A5D4-421864BDFFC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98376" y="2449286"/>
            <a:ext cx="1959428" cy="1959428"/>
          </a:xfrm>
          <a:prstGeom prst="rect">
            <a:avLst/>
          </a:prstGeom>
          <a:noFill/>
        </p:spPr>
      </p:pic>
      <p:sp>
        <p:nvSpPr>
          <p:cNvPr id="6" name="Title 2">
            <a:extLst>
              <a:ext uri="{FF2B5EF4-FFF2-40B4-BE49-F238E27FC236}">
                <a16:creationId xmlns:a16="http://schemas.microsoft.com/office/drawing/2014/main" id="{26B46B8A-CD24-4DC0-B1F4-CB7FA07D3BD6}"/>
              </a:ext>
            </a:extLst>
          </p:cNvPr>
          <p:cNvSpPr txBox="1">
            <a:spLocks/>
          </p:cNvSpPr>
          <p:nvPr/>
        </p:nvSpPr>
        <p:spPr>
          <a:xfrm>
            <a:off x="3657600" y="2314333"/>
            <a:ext cx="7518400" cy="1546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9pPr>
          </a:lstStyle>
          <a:p>
            <a:r>
              <a:rPr lang="en-US" sz="4400" dirty="0"/>
              <a:t>TensorFlow</a:t>
            </a:r>
            <a:r>
              <a:rPr lang="sr-Latn-RS" sz="4400" dirty="0"/>
              <a:t> i treniranje modela</a:t>
            </a:r>
            <a:endParaRPr lang="en-US" sz="4400" kern="0" dirty="0"/>
          </a:p>
        </p:txBody>
      </p:sp>
    </p:spTree>
    <p:extLst>
      <p:ext uri="{BB962C8B-B14F-4D97-AF65-F5344CB8AC3E}">
        <p14:creationId xmlns:p14="http://schemas.microsoft.com/office/powerpoint/2010/main" val="246036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19</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sz="4400" kern="0" dirty="0"/>
              <a:t>TensorFlow</a:t>
            </a:r>
            <a:endParaRPr lang="sr-Latn-RS" sz="4400" kern="0" dirty="0"/>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1667888"/>
            <a:ext cx="9094974" cy="2862322"/>
          </a:xfrm>
          <a:prstGeom prst="rect">
            <a:avLst/>
          </a:prstGeom>
          <a:noFill/>
        </p:spPr>
        <p:txBody>
          <a:bodyPr wrap="square" rtlCol="0">
            <a:spAutoFit/>
          </a:bodyPr>
          <a:lstStyle/>
          <a:p>
            <a:r>
              <a:rPr lang="sr-Latn-RS" dirty="0">
                <a:latin typeface="Muli"/>
              </a:rPr>
              <a:t>Open source framework za mašinsko učenje, koji je razvio Google brain tim. Omogućava treniranje i korišćenje velikog broja modela i algoritama mašinskog učenja kroz zajedničke apstrakcije korišćenjem TensorFlow API.</a:t>
            </a:r>
          </a:p>
          <a:p>
            <a:endParaRPr lang="sr-Latn-RS" dirty="0">
              <a:latin typeface="Muli"/>
            </a:endParaRPr>
          </a:p>
          <a:p>
            <a:r>
              <a:rPr lang="sr-Latn-RS" dirty="0">
                <a:latin typeface="Muli"/>
              </a:rPr>
              <a:t>Ne zahteva od korisnika opširno predznanje za korišćenje osnovnih funkcionalnosti, ali i naprednim korisnicima omogućava interakciju sa modelom na niskom nivou, ne zaključavajući time funkcionalnosti iza apstrakcije.</a:t>
            </a:r>
          </a:p>
          <a:p>
            <a:endParaRPr lang="sr-Latn-RS" dirty="0">
              <a:latin typeface="Muli"/>
            </a:endParaRPr>
          </a:p>
          <a:p>
            <a:r>
              <a:rPr lang="sr-Latn-RS" dirty="0">
                <a:latin typeface="Muli"/>
              </a:rPr>
              <a:t>TensorFlow korisnicima pruža već istrenirane modele iz raznih oblasti, za potrebe prenesenog učenja, koje svi korisnici mogu besplatno skinuti sa GitHub-a.</a:t>
            </a:r>
            <a:endParaRPr lang="en-US" dirty="0">
              <a:latin typeface="Muli"/>
            </a:endParaRPr>
          </a:p>
        </p:txBody>
      </p:sp>
      <p:pic>
        <p:nvPicPr>
          <p:cNvPr id="15" name="Picture 14">
            <a:extLst>
              <a:ext uri="{FF2B5EF4-FFF2-40B4-BE49-F238E27FC236}">
                <a16:creationId xmlns:a16="http://schemas.microsoft.com/office/drawing/2014/main" id="{021305EC-9E7A-4CA8-85BD-E96DE8ED5C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25240" y="331267"/>
            <a:ext cx="1063601" cy="1063601"/>
          </a:xfrm>
          <a:prstGeom prst="rect">
            <a:avLst/>
          </a:prstGeom>
          <a:noFill/>
        </p:spPr>
      </p:pic>
      <p:grpSp>
        <p:nvGrpSpPr>
          <p:cNvPr id="16" name="Google Shape;1035;p47">
            <a:extLst>
              <a:ext uri="{FF2B5EF4-FFF2-40B4-BE49-F238E27FC236}">
                <a16:creationId xmlns:a16="http://schemas.microsoft.com/office/drawing/2014/main" id="{7E22B013-C9E0-40D2-8397-877182721F3E}"/>
              </a:ext>
            </a:extLst>
          </p:cNvPr>
          <p:cNvGrpSpPr/>
          <p:nvPr/>
        </p:nvGrpSpPr>
        <p:grpSpPr>
          <a:xfrm>
            <a:off x="164324" y="1327865"/>
            <a:ext cx="288681" cy="409095"/>
            <a:chOff x="6730350" y="2315900"/>
            <a:chExt cx="257700" cy="420100"/>
          </a:xfrm>
          <a:solidFill>
            <a:schemeClr val="accent2"/>
          </a:solidFill>
        </p:grpSpPr>
        <p:sp>
          <p:nvSpPr>
            <p:cNvPr id="17" name="Google Shape;1036;p47">
              <a:extLst>
                <a:ext uri="{FF2B5EF4-FFF2-40B4-BE49-F238E27FC236}">
                  <a16:creationId xmlns:a16="http://schemas.microsoft.com/office/drawing/2014/main" id="{F36D3F62-2788-4BA3-BFF3-AF68C2E7883F}"/>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7;p47">
              <a:extLst>
                <a:ext uri="{FF2B5EF4-FFF2-40B4-BE49-F238E27FC236}">
                  <a16:creationId xmlns:a16="http://schemas.microsoft.com/office/drawing/2014/main" id="{2E131C76-CE03-4B41-B5B3-C6197D383658}"/>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8;p47">
              <a:extLst>
                <a:ext uri="{FF2B5EF4-FFF2-40B4-BE49-F238E27FC236}">
                  <a16:creationId xmlns:a16="http://schemas.microsoft.com/office/drawing/2014/main" id="{51ECED58-703C-4DCD-9C04-424F87E34382}"/>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9;p47">
              <a:extLst>
                <a:ext uri="{FF2B5EF4-FFF2-40B4-BE49-F238E27FC236}">
                  <a16:creationId xmlns:a16="http://schemas.microsoft.com/office/drawing/2014/main" id="{BF4D8CDF-FC78-42D4-B4A6-2A816C1C8CF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0;p47">
              <a:extLst>
                <a:ext uri="{FF2B5EF4-FFF2-40B4-BE49-F238E27FC236}">
                  <a16:creationId xmlns:a16="http://schemas.microsoft.com/office/drawing/2014/main" id="{E77CD87B-635E-41D5-9B9F-E31215E42CD3}"/>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8670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397"/>
        <p:cNvGrpSpPr/>
        <p:nvPr/>
      </p:nvGrpSpPr>
      <p:grpSpPr>
        <a:xfrm>
          <a:off x="0" y="0"/>
          <a:ext cx="0" cy="0"/>
          <a:chOff x="0" y="0"/>
          <a:chExt cx="0" cy="0"/>
        </a:xfrm>
      </p:grpSpPr>
      <p:sp>
        <p:nvSpPr>
          <p:cNvPr id="398" name="Google Shape;398;p18"/>
          <p:cNvSpPr txBox="1">
            <a:spLocks noGrp="1"/>
          </p:cNvSpPr>
          <p:nvPr>
            <p:ph type="body" idx="1"/>
          </p:nvPr>
        </p:nvSpPr>
        <p:spPr>
          <a:xfrm>
            <a:off x="2312000" y="1974908"/>
            <a:ext cx="5833710" cy="3551600"/>
          </a:xfrm>
          <a:prstGeom prst="rect">
            <a:avLst/>
          </a:prstGeom>
        </p:spPr>
        <p:txBody>
          <a:bodyPr spcFirstLastPara="1" wrap="square" lIns="121900" tIns="121900" rIns="121900" bIns="121900" anchor="t" anchorCtr="0">
            <a:noAutofit/>
          </a:bodyPr>
          <a:lstStyle/>
          <a:p>
            <a:pPr marL="285750" indent="-285750"/>
            <a:r>
              <a:rPr lang="sr-Latn-RS" sz="1800" dirty="0"/>
              <a:t>Uvod</a:t>
            </a:r>
          </a:p>
          <a:p>
            <a:pPr marL="285750" indent="-285750"/>
            <a:r>
              <a:rPr lang="sr-Latn-RS" sz="1800" dirty="0"/>
              <a:t>ADAS i TSR</a:t>
            </a:r>
          </a:p>
          <a:p>
            <a:pPr marL="285750" indent="-285750"/>
            <a:r>
              <a:rPr lang="sr-Latn-RS" sz="1800" dirty="0"/>
              <a:t>Mašinsko učenje i neuronske mreže</a:t>
            </a:r>
          </a:p>
          <a:p>
            <a:pPr marL="285750" indent="-285750"/>
            <a:r>
              <a:rPr lang="sr-Latn-RS" sz="1800" dirty="0"/>
              <a:t>TensorFlow i treniranje modela</a:t>
            </a:r>
          </a:p>
          <a:p>
            <a:pPr marL="285750" indent="-285750"/>
            <a:r>
              <a:rPr lang="sr-Latn-RS" sz="1800" dirty="0"/>
              <a:t>Android aplikacija</a:t>
            </a:r>
          </a:p>
          <a:p>
            <a:pPr marL="285750" indent="-285750"/>
            <a:r>
              <a:rPr lang="en-US" sz="1800" dirty="0" err="1"/>
              <a:t>Prezentacija</a:t>
            </a:r>
            <a:r>
              <a:rPr lang="en-US" sz="1800" dirty="0"/>
              <a:t> </a:t>
            </a:r>
            <a:r>
              <a:rPr lang="en-US" sz="1800" dirty="0" err="1"/>
              <a:t>aplikacije</a:t>
            </a:r>
            <a:endParaRPr lang="sr-Latn-RS" sz="1800" dirty="0"/>
          </a:p>
          <a:p>
            <a:pPr marL="0" indent="0">
              <a:buNone/>
            </a:pPr>
            <a:endParaRPr sz="1800" dirty="0"/>
          </a:p>
        </p:txBody>
      </p:sp>
      <p:sp>
        <p:nvSpPr>
          <p:cNvPr id="399" name="Google Shape;399;p18"/>
          <p:cNvSpPr txBox="1">
            <a:spLocks noGrp="1"/>
          </p:cNvSpPr>
          <p:nvPr>
            <p:ph type="title"/>
          </p:nvPr>
        </p:nvSpPr>
        <p:spPr>
          <a:xfrm>
            <a:off x="2169387" y="1248732"/>
            <a:ext cx="6592400" cy="860400"/>
          </a:xfrm>
          <a:prstGeom prst="rect">
            <a:avLst/>
          </a:prstGeom>
        </p:spPr>
        <p:txBody>
          <a:bodyPr spcFirstLastPara="1" wrap="square" lIns="121900" tIns="121900" rIns="121900" bIns="121900" anchor="b" anchorCtr="0">
            <a:noAutofit/>
          </a:bodyPr>
          <a:lstStyle/>
          <a:p>
            <a:r>
              <a:rPr lang="sr-Latn-RS" dirty="0"/>
              <a:t>Sadržaj</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20</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97830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sz="4400" kern="0" dirty="0"/>
              <a:t>TensorFlow</a:t>
            </a:r>
            <a:r>
              <a:rPr lang="sr-Latn-RS" sz="4400" kern="0" dirty="0"/>
              <a:t> lite</a:t>
            </a:r>
          </a:p>
        </p:txBody>
      </p:sp>
      <p:pic>
        <p:nvPicPr>
          <p:cNvPr id="15" name="Picture 14">
            <a:extLst>
              <a:ext uri="{FF2B5EF4-FFF2-40B4-BE49-F238E27FC236}">
                <a16:creationId xmlns:a16="http://schemas.microsoft.com/office/drawing/2014/main" id="{021305EC-9E7A-4CA8-85BD-E96DE8ED5C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25240" y="331267"/>
            <a:ext cx="1063601" cy="1063601"/>
          </a:xfrm>
          <a:prstGeom prst="rect">
            <a:avLst/>
          </a:prstGeom>
          <a:noFill/>
        </p:spPr>
      </p:pic>
      <p:grpSp>
        <p:nvGrpSpPr>
          <p:cNvPr id="14" name="Google Shape;1035;p47">
            <a:extLst>
              <a:ext uri="{FF2B5EF4-FFF2-40B4-BE49-F238E27FC236}">
                <a16:creationId xmlns:a16="http://schemas.microsoft.com/office/drawing/2014/main" id="{7F60DE27-C73A-437F-B688-0D5368195E7D}"/>
              </a:ext>
            </a:extLst>
          </p:cNvPr>
          <p:cNvGrpSpPr/>
          <p:nvPr/>
        </p:nvGrpSpPr>
        <p:grpSpPr>
          <a:xfrm>
            <a:off x="164324" y="1327865"/>
            <a:ext cx="288681" cy="409095"/>
            <a:chOff x="6730350" y="2315900"/>
            <a:chExt cx="257700" cy="420100"/>
          </a:xfrm>
          <a:solidFill>
            <a:schemeClr val="accent2"/>
          </a:solidFill>
        </p:grpSpPr>
        <p:sp>
          <p:nvSpPr>
            <p:cNvPr id="22" name="Google Shape;1036;p47">
              <a:extLst>
                <a:ext uri="{FF2B5EF4-FFF2-40B4-BE49-F238E27FC236}">
                  <a16:creationId xmlns:a16="http://schemas.microsoft.com/office/drawing/2014/main" id="{13CBD73F-EF64-47E1-B9DF-4916CD77E17B}"/>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7;p47">
              <a:extLst>
                <a:ext uri="{FF2B5EF4-FFF2-40B4-BE49-F238E27FC236}">
                  <a16:creationId xmlns:a16="http://schemas.microsoft.com/office/drawing/2014/main" id="{E7F35849-023B-444D-9930-723255706EF5}"/>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8;p47">
              <a:extLst>
                <a:ext uri="{FF2B5EF4-FFF2-40B4-BE49-F238E27FC236}">
                  <a16:creationId xmlns:a16="http://schemas.microsoft.com/office/drawing/2014/main" id="{49921648-4362-4A3C-A3E0-1634E54B072C}"/>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9;p47">
              <a:extLst>
                <a:ext uri="{FF2B5EF4-FFF2-40B4-BE49-F238E27FC236}">
                  <a16:creationId xmlns:a16="http://schemas.microsoft.com/office/drawing/2014/main" id="{A6C13570-DA3F-4A13-9D5A-A51F5E0CE02C}"/>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0;p47">
              <a:extLst>
                <a:ext uri="{FF2B5EF4-FFF2-40B4-BE49-F238E27FC236}">
                  <a16:creationId xmlns:a16="http://schemas.microsoft.com/office/drawing/2014/main" id="{3CCF907C-E69D-4CA1-992B-0F7AF0C6FC6D}"/>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18E761CB-1DC2-4BB0-A68D-D1E7315F4630}"/>
              </a:ext>
            </a:extLst>
          </p:cNvPr>
          <p:cNvSpPr txBox="1"/>
          <p:nvPr/>
        </p:nvSpPr>
        <p:spPr>
          <a:xfrm>
            <a:off x="1934035" y="1667888"/>
            <a:ext cx="9094974" cy="2862322"/>
          </a:xfrm>
          <a:prstGeom prst="rect">
            <a:avLst/>
          </a:prstGeom>
          <a:noFill/>
        </p:spPr>
        <p:txBody>
          <a:bodyPr wrap="square" rtlCol="0">
            <a:spAutoFit/>
          </a:bodyPr>
          <a:lstStyle/>
          <a:p>
            <a:r>
              <a:rPr lang="sr-Latn-RS" dirty="0">
                <a:latin typeface="Muli"/>
              </a:rPr>
              <a:t>Biblioteka koja omogućava integraciju TensorFlow modela u mobilnu aplikaciju.</a:t>
            </a:r>
          </a:p>
          <a:p>
            <a:endParaRPr lang="sr-Latn-RS" dirty="0">
              <a:latin typeface="Muli"/>
            </a:endParaRPr>
          </a:p>
          <a:p>
            <a:r>
              <a:rPr lang="sr-Latn-RS" dirty="0">
                <a:latin typeface="Muli"/>
              </a:rPr>
              <a:t>Treniranje modela se obavlja isto kao i treniranje običnog TensorFlow modela, sa time što je model naknadno potrebno konvertovati u Tflite model.</a:t>
            </a:r>
          </a:p>
          <a:p>
            <a:endParaRPr lang="sr-Latn-RS" dirty="0">
              <a:latin typeface="Muli"/>
            </a:endParaRPr>
          </a:p>
          <a:p>
            <a:r>
              <a:rPr lang="sr-Latn-RS" dirty="0">
                <a:latin typeface="Muli"/>
              </a:rPr>
              <a:t>Korišćenjem tflite model maker biblioteke, proces je dodatno uprošćen i pozivom samo nekoliko funkcija je moguće učitati trening podatke, obaviti trening modela i konvertovati taj model u Tflite model.</a:t>
            </a:r>
          </a:p>
          <a:p>
            <a:pPr marL="285750" indent="-285750">
              <a:buFont typeface="Wingdings" panose="05000000000000000000" pitchFamily="2" charset="2"/>
              <a:buChar char="v"/>
            </a:pPr>
            <a:endParaRPr lang="sr-Latn-RS" dirty="0">
              <a:latin typeface="Muli"/>
            </a:endParaRPr>
          </a:p>
          <a:p>
            <a:endParaRPr lang="sr-Latn-RS" dirty="0">
              <a:latin typeface="Muli"/>
            </a:endParaRPr>
          </a:p>
        </p:txBody>
      </p:sp>
      <p:pic>
        <p:nvPicPr>
          <p:cNvPr id="1026" name="Picture 2" descr="Exploring TensorFlow Lite for Android | by Nadia Nahar | TensorFlow Lite  for Android | Medium">
            <a:extLst>
              <a:ext uri="{FF2B5EF4-FFF2-40B4-BE49-F238E27FC236}">
                <a16:creationId xmlns:a16="http://schemas.microsoft.com/office/drawing/2014/main" id="{968110E4-05BC-47C6-AE3C-7454282E2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686" y="4062661"/>
            <a:ext cx="4720627" cy="231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6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21</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Odabir modela</a:t>
            </a:r>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1667888"/>
            <a:ext cx="9094974" cy="5170646"/>
          </a:xfrm>
          <a:prstGeom prst="rect">
            <a:avLst/>
          </a:prstGeom>
          <a:noFill/>
        </p:spPr>
        <p:txBody>
          <a:bodyPr wrap="square" rtlCol="0">
            <a:spAutoFit/>
          </a:bodyPr>
          <a:lstStyle/>
          <a:p>
            <a:r>
              <a:rPr lang="sr-Latn-RS" dirty="0">
                <a:latin typeface="Muli"/>
              </a:rPr>
              <a:t>Postoji veliki broj modela mašinskog učenja namenjen rešavanju problema detekcije objekata. Pošto će se koristiti Tflite, samo neke modele je moguće konvertovati (SSD – Single-Shot Detector). Takođe je samo neke modele moguće koristiti ukoliko se koristi biblioteka Tflite model maker (EfficientDet-Lite).</a:t>
            </a:r>
          </a:p>
          <a:p>
            <a:endParaRPr lang="sr-Latn-RS" dirty="0">
              <a:latin typeface="Muli"/>
            </a:endParaRPr>
          </a:p>
          <a:p>
            <a:r>
              <a:rPr lang="sr-Latn-RS" dirty="0">
                <a:latin typeface="Muli"/>
              </a:rPr>
              <a:t>Modeli su najpre trenirani, poređena im je preciznost pri detekciji, a zatim su ručno probani u testnoj aplikaciji, kako bi se videle performanse modela na mobilnom uređaju.</a:t>
            </a:r>
          </a:p>
          <a:p>
            <a:endParaRPr lang="sr-Latn-RS" dirty="0">
              <a:latin typeface="Muli"/>
            </a:endParaRPr>
          </a:p>
          <a:p>
            <a:r>
              <a:rPr lang="en-US" dirty="0">
                <a:latin typeface="Muli"/>
              </a:rPr>
              <a:t>U </a:t>
            </a:r>
            <a:r>
              <a:rPr lang="en-US" dirty="0" err="1">
                <a:latin typeface="Muli"/>
              </a:rPr>
              <a:t>razmatranje</a:t>
            </a:r>
            <a:r>
              <a:rPr lang="en-US" dirty="0">
                <a:latin typeface="Muli"/>
              </a:rPr>
              <a:t> </a:t>
            </a:r>
            <a:r>
              <a:rPr lang="en-US" dirty="0" err="1">
                <a:latin typeface="Muli"/>
              </a:rPr>
              <a:t>su</a:t>
            </a:r>
            <a:r>
              <a:rPr lang="en-US" dirty="0">
                <a:latin typeface="Muli"/>
              </a:rPr>
              <a:t> </a:t>
            </a:r>
            <a:r>
              <a:rPr lang="en-US" dirty="0" err="1">
                <a:latin typeface="Muli"/>
              </a:rPr>
              <a:t>uzeti</a:t>
            </a:r>
            <a:r>
              <a:rPr lang="en-US" dirty="0">
                <a:latin typeface="Muli"/>
              </a:rPr>
              <a:t> </a:t>
            </a:r>
            <a:r>
              <a:rPr lang="en-US" dirty="0" err="1">
                <a:latin typeface="Muli"/>
              </a:rPr>
              <a:t>sledeći</a:t>
            </a:r>
            <a:r>
              <a:rPr lang="en-US" dirty="0">
                <a:latin typeface="Muli"/>
              </a:rPr>
              <a:t> </a:t>
            </a:r>
            <a:r>
              <a:rPr lang="en-US" dirty="0" err="1">
                <a:latin typeface="Muli"/>
              </a:rPr>
              <a:t>modeli</a:t>
            </a:r>
            <a:r>
              <a:rPr lang="en-US" dirty="0">
                <a:latin typeface="Muli"/>
              </a:rPr>
              <a:t>: </a:t>
            </a:r>
            <a:r>
              <a:rPr lang="en-US" dirty="0">
                <a:solidFill>
                  <a:schemeClr val="accent2"/>
                </a:solidFill>
                <a:latin typeface="Muli"/>
              </a:rPr>
              <a:t>SSD </a:t>
            </a:r>
            <a:r>
              <a:rPr lang="en-US" dirty="0" err="1">
                <a:solidFill>
                  <a:schemeClr val="accent2"/>
                </a:solidFill>
                <a:latin typeface="Muli"/>
              </a:rPr>
              <a:t>MobileNet</a:t>
            </a:r>
            <a:r>
              <a:rPr lang="en-US" dirty="0">
                <a:solidFill>
                  <a:schemeClr val="accent2"/>
                </a:solidFill>
                <a:latin typeface="Muli"/>
              </a:rPr>
              <a:t> V2 FPN 640x640</a:t>
            </a:r>
            <a:r>
              <a:rPr lang="en-US" dirty="0">
                <a:latin typeface="Muli"/>
              </a:rPr>
              <a:t>, </a:t>
            </a:r>
            <a:r>
              <a:rPr lang="en-US" dirty="0">
                <a:solidFill>
                  <a:schemeClr val="accent2"/>
                </a:solidFill>
                <a:latin typeface="Muli"/>
              </a:rPr>
              <a:t>SSD </a:t>
            </a:r>
            <a:r>
              <a:rPr lang="en-US" dirty="0" err="1">
                <a:solidFill>
                  <a:schemeClr val="accent2"/>
                </a:solidFill>
                <a:latin typeface="Muli"/>
              </a:rPr>
              <a:t>MobileNet</a:t>
            </a:r>
            <a:r>
              <a:rPr lang="en-US" dirty="0">
                <a:solidFill>
                  <a:schemeClr val="accent2"/>
                </a:solidFill>
                <a:latin typeface="Muli"/>
              </a:rPr>
              <a:t> V2 </a:t>
            </a:r>
            <a:r>
              <a:rPr lang="en-US" dirty="0" err="1">
                <a:solidFill>
                  <a:schemeClr val="accent2"/>
                </a:solidFill>
                <a:latin typeface="Muli"/>
              </a:rPr>
              <a:t>FPNLite</a:t>
            </a:r>
            <a:r>
              <a:rPr lang="en-US" dirty="0">
                <a:solidFill>
                  <a:schemeClr val="accent2"/>
                </a:solidFill>
                <a:latin typeface="Muli"/>
              </a:rPr>
              <a:t> 320x320</a:t>
            </a:r>
            <a:r>
              <a:rPr lang="en-US" dirty="0">
                <a:latin typeface="Muli"/>
              </a:rPr>
              <a:t>, </a:t>
            </a:r>
            <a:r>
              <a:rPr lang="en-US" dirty="0">
                <a:solidFill>
                  <a:schemeClr val="accent1"/>
                </a:solidFill>
                <a:latin typeface="Muli"/>
              </a:rPr>
              <a:t>EfficientDet-Lite0</a:t>
            </a:r>
            <a:r>
              <a:rPr lang="en-US" dirty="0">
                <a:latin typeface="Muli"/>
              </a:rPr>
              <a:t>, </a:t>
            </a:r>
            <a:r>
              <a:rPr lang="en-US" dirty="0">
                <a:solidFill>
                  <a:schemeClr val="accent2"/>
                </a:solidFill>
                <a:latin typeface="Muli"/>
              </a:rPr>
              <a:t>EfficientDet-Lite1</a:t>
            </a:r>
            <a:r>
              <a:rPr lang="sr-Latn-RS" dirty="0">
                <a:latin typeface="Muli"/>
              </a:rPr>
              <a:t>,</a:t>
            </a:r>
            <a:r>
              <a:rPr lang="en-US" dirty="0">
                <a:latin typeface="Muli"/>
              </a:rPr>
              <a:t> </a:t>
            </a:r>
            <a:r>
              <a:rPr lang="en-US" dirty="0">
                <a:solidFill>
                  <a:schemeClr val="accent2"/>
                </a:solidFill>
                <a:latin typeface="Muli"/>
              </a:rPr>
              <a:t>EfficientDet-Lite3</a:t>
            </a:r>
            <a:endParaRPr lang="sr-Latn-RS" dirty="0">
              <a:solidFill>
                <a:schemeClr val="accent2"/>
              </a:solidFill>
              <a:latin typeface="Muli"/>
            </a:endParaRPr>
          </a:p>
          <a:p>
            <a:endParaRPr lang="sr-Latn-RS" dirty="0">
              <a:latin typeface="Muli"/>
            </a:endParaRPr>
          </a:p>
          <a:p>
            <a:r>
              <a:rPr lang="sr-Latn-RS" sz="2400" dirty="0">
                <a:solidFill>
                  <a:schemeClr val="accent2"/>
                </a:solidFill>
                <a:latin typeface="Muli"/>
              </a:rPr>
              <a:t>Zapažanja:</a:t>
            </a:r>
          </a:p>
          <a:p>
            <a:pPr marL="285750" indent="-285750">
              <a:buFont typeface="Wingdings" panose="05000000000000000000" pitchFamily="2" charset="2"/>
              <a:buChar char="v"/>
            </a:pPr>
            <a:r>
              <a:rPr lang="sr-Latn-RS" dirty="0">
                <a:latin typeface="Muli"/>
              </a:rPr>
              <a:t>Modeli rezolucije 320x320 pokazuju 6 puta veće performanse od modela rezolucije 640x640</a:t>
            </a:r>
          </a:p>
          <a:p>
            <a:pPr marL="285750" indent="-285750">
              <a:buFont typeface="Wingdings" panose="05000000000000000000" pitchFamily="2" charset="2"/>
              <a:buChar char="v"/>
            </a:pPr>
            <a:r>
              <a:rPr lang="sr-Latn-RS" dirty="0">
                <a:latin typeface="Muli"/>
              </a:rPr>
              <a:t>Iako modeli veće rezolucije mogu da objekat uoče na većoj razdaljini, u praksi ređe vide objekat u pokretu zbog dugog vremena detekcije</a:t>
            </a:r>
          </a:p>
          <a:p>
            <a:pPr marL="285750" indent="-285750">
              <a:buFont typeface="Wingdings" panose="05000000000000000000" pitchFamily="2" charset="2"/>
              <a:buChar char="v"/>
            </a:pPr>
            <a:r>
              <a:rPr lang="sr-Latn-RS" dirty="0">
                <a:latin typeface="Muli"/>
              </a:rPr>
              <a:t>EfficientDet-Lite i SSD modeli iste rezolucije imaju slične performanse, sa time da prednost imaju EfficientDet-Lite modeli, zbog olakšanog procesa treniranja.</a:t>
            </a:r>
          </a:p>
          <a:p>
            <a:endParaRPr lang="en-US" dirty="0">
              <a:latin typeface="Muli"/>
            </a:endParaRPr>
          </a:p>
        </p:txBody>
      </p:sp>
      <p:pic>
        <p:nvPicPr>
          <p:cNvPr id="15" name="Picture 14">
            <a:extLst>
              <a:ext uri="{FF2B5EF4-FFF2-40B4-BE49-F238E27FC236}">
                <a16:creationId xmlns:a16="http://schemas.microsoft.com/office/drawing/2014/main" id="{021305EC-9E7A-4CA8-85BD-E96DE8ED5C9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25240" y="331267"/>
            <a:ext cx="1063601" cy="1063601"/>
          </a:xfrm>
          <a:prstGeom prst="rect">
            <a:avLst/>
          </a:prstGeom>
          <a:noFill/>
        </p:spPr>
      </p:pic>
      <p:grpSp>
        <p:nvGrpSpPr>
          <p:cNvPr id="16" name="Google Shape;1035;p47">
            <a:extLst>
              <a:ext uri="{FF2B5EF4-FFF2-40B4-BE49-F238E27FC236}">
                <a16:creationId xmlns:a16="http://schemas.microsoft.com/office/drawing/2014/main" id="{7E22B013-C9E0-40D2-8397-877182721F3E}"/>
              </a:ext>
            </a:extLst>
          </p:cNvPr>
          <p:cNvGrpSpPr/>
          <p:nvPr/>
        </p:nvGrpSpPr>
        <p:grpSpPr>
          <a:xfrm>
            <a:off x="164324" y="1327865"/>
            <a:ext cx="288681" cy="409095"/>
            <a:chOff x="6730350" y="2315900"/>
            <a:chExt cx="257700" cy="420100"/>
          </a:xfrm>
          <a:solidFill>
            <a:schemeClr val="accent2"/>
          </a:solidFill>
        </p:grpSpPr>
        <p:sp>
          <p:nvSpPr>
            <p:cNvPr id="17" name="Google Shape;1036;p47">
              <a:extLst>
                <a:ext uri="{FF2B5EF4-FFF2-40B4-BE49-F238E27FC236}">
                  <a16:creationId xmlns:a16="http://schemas.microsoft.com/office/drawing/2014/main" id="{F36D3F62-2788-4BA3-BFF3-AF68C2E7883F}"/>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7;p47">
              <a:extLst>
                <a:ext uri="{FF2B5EF4-FFF2-40B4-BE49-F238E27FC236}">
                  <a16:creationId xmlns:a16="http://schemas.microsoft.com/office/drawing/2014/main" id="{2E131C76-CE03-4B41-B5B3-C6197D383658}"/>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8;p47">
              <a:extLst>
                <a:ext uri="{FF2B5EF4-FFF2-40B4-BE49-F238E27FC236}">
                  <a16:creationId xmlns:a16="http://schemas.microsoft.com/office/drawing/2014/main" id="{51ECED58-703C-4DCD-9C04-424F87E34382}"/>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9;p47">
              <a:extLst>
                <a:ext uri="{FF2B5EF4-FFF2-40B4-BE49-F238E27FC236}">
                  <a16:creationId xmlns:a16="http://schemas.microsoft.com/office/drawing/2014/main" id="{BF4D8CDF-FC78-42D4-B4A6-2A816C1C8CF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0;p47">
              <a:extLst>
                <a:ext uri="{FF2B5EF4-FFF2-40B4-BE49-F238E27FC236}">
                  <a16:creationId xmlns:a16="http://schemas.microsoft.com/office/drawing/2014/main" id="{E77CD87B-635E-41D5-9B9F-E31215E42CD3}"/>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216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22</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Prikupljanje podataka</a:t>
            </a:r>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1790134"/>
            <a:ext cx="9094974" cy="4062651"/>
          </a:xfrm>
          <a:prstGeom prst="rect">
            <a:avLst/>
          </a:prstGeom>
          <a:noFill/>
        </p:spPr>
        <p:txBody>
          <a:bodyPr wrap="square" rtlCol="0">
            <a:spAutoFit/>
          </a:bodyPr>
          <a:lstStyle/>
          <a:p>
            <a:r>
              <a:rPr lang="sr-Latn-RS" dirty="0">
                <a:latin typeface="Muli"/>
              </a:rPr>
              <a:t>Kreiranje dobrog skupa podataka za trening predstavlja možda i najbitniji korak ka treniranju zadovoljavajućeg modela. </a:t>
            </a:r>
          </a:p>
          <a:p>
            <a:endParaRPr lang="sr-Latn-RS" dirty="0">
              <a:latin typeface="Muli"/>
            </a:endParaRPr>
          </a:p>
          <a:p>
            <a:r>
              <a:rPr lang="sr-Latn-RS" sz="2400" dirty="0">
                <a:solidFill>
                  <a:schemeClr val="accent2"/>
                </a:solidFill>
                <a:latin typeface="Muli"/>
              </a:rPr>
              <a:t>Koraci preduzeti pri kreiranju podataka:</a:t>
            </a:r>
          </a:p>
          <a:p>
            <a:pPr marL="285750" indent="-285750">
              <a:buFont typeface="Wingdings" panose="05000000000000000000" pitchFamily="2" charset="2"/>
              <a:buChar char="v"/>
            </a:pPr>
            <a:r>
              <a:rPr lang="sr-Latn-RS" dirty="0">
                <a:latin typeface="Muli"/>
              </a:rPr>
              <a:t>Pronalaženje što više slika sa jednim ili više znakova</a:t>
            </a:r>
          </a:p>
          <a:p>
            <a:pPr marL="285750" indent="-285750">
              <a:buFont typeface="Wingdings" panose="05000000000000000000" pitchFamily="2" charset="2"/>
              <a:buChar char="v"/>
            </a:pPr>
            <a:r>
              <a:rPr lang="sr-Latn-RS" dirty="0">
                <a:latin typeface="Muli"/>
              </a:rPr>
              <a:t>Obeležavanje znakova na slikama</a:t>
            </a:r>
          </a:p>
          <a:p>
            <a:pPr marL="285750" indent="-285750">
              <a:buFont typeface="Wingdings" panose="05000000000000000000" pitchFamily="2" charset="2"/>
              <a:buChar char="v"/>
            </a:pPr>
            <a:r>
              <a:rPr lang="sr-Latn-RS" dirty="0">
                <a:latin typeface="Muli"/>
              </a:rPr>
              <a:t>Agregacija sličnih klasa</a:t>
            </a:r>
          </a:p>
          <a:p>
            <a:pPr marL="285750" indent="-285750">
              <a:buFont typeface="Wingdings" panose="05000000000000000000" pitchFamily="2" charset="2"/>
              <a:buChar char="v"/>
            </a:pPr>
            <a:r>
              <a:rPr lang="sr-Latn-RS" dirty="0">
                <a:latin typeface="Muli"/>
              </a:rPr>
              <a:t>Isecanje slika na veličinu pogodnu za treniranje odabranog modela.</a:t>
            </a:r>
          </a:p>
          <a:p>
            <a:pPr marL="285750" indent="-285750">
              <a:buFont typeface="Wingdings" panose="05000000000000000000" pitchFamily="2" charset="2"/>
              <a:buChar char="v"/>
            </a:pPr>
            <a:endParaRPr lang="sr-Latn-RS" dirty="0">
              <a:latin typeface="Muli"/>
            </a:endParaRPr>
          </a:p>
          <a:p>
            <a:r>
              <a:rPr lang="sr-Latn-RS" dirty="0">
                <a:latin typeface="Muli"/>
              </a:rPr>
              <a:t>Nakon svakog koraka, treniran je model nad skupom kako bi se utvrdilo koliko poboljšanje je dobijeno datim korakom.</a:t>
            </a:r>
          </a:p>
          <a:p>
            <a:endParaRPr lang="sr-Latn-RS" dirty="0">
              <a:latin typeface="Muli"/>
            </a:endParaRPr>
          </a:p>
          <a:p>
            <a:r>
              <a:rPr lang="sr-Latn-RS" dirty="0">
                <a:latin typeface="Muli"/>
              </a:rPr>
              <a:t>Podaci su prikupljani iz raznih izvora i znakovi na njima su ručno obeležavani. </a:t>
            </a:r>
          </a:p>
          <a:p>
            <a:endParaRPr lang="sr-Latn-RS" dirty="0">
              <a:latin typeface="Muli"/>
            </a:endParaRPr>
          </a:p>
        </p:txBody>
      </p:sp>
      <p:grpSp>
        <p:nvGrpSpPr>
          <p:cNvPr id="16" name="Google Shape;1035;p47">
            <a:extLst>
              <a:ext uri="{FF2B5EF4-FFF2-40B4-BE49-F238E27FC236}">
                <a16:creationId xmlns:a16="http://schemas.microsoft.com/office/drawing/2014/main" id="{7E22B013-C9E0-40D2-8397-877182721F3E}"/>
              </a:ext>
            </a:extLst>
          </p:cNvPr>
          <p:cNvGrpSpPr/>
          <p:nvPr/>
        </p:nvGrpSpPr>
        <p:grpSpPr>
          <a:xfrm>
            <a:off x="164324" y="1327865"/>
            <a:ext cx="288681" cy="409095"/>
            <a:chOff x="6730350" y="2315900"/>
            <a:chExt cx="257700" cy="420100"/>
          </a:xfrm>
          <a:solidFill>
            <a:schemeClr val="accent2"/>
          </a:solidFill>
        </p:grpSpPr>
        <p:sp>
          <p:nvSpPr>
            <p:cNvPr id="17" name="Google Shape;1036;p47">
              <a:extLst>
                <a:ext uri="{FF2B5EF4-FFF2-40B4-BE49-F238E27FC236}">
                  <a16:creationId xmlns:a16="http://schemas.microsoft.com/office/drawing/2014/main" id="{F36D3F62-2788-4BA3-BFF3-AF68C2E7883F}"/>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7;p47">
              <a:extLst>
                <a:ext uri="{FF2B5EF4-FFF2-40B4-BE49-F238E27FC236}">
                  <a16:creationId xmlns:a16="http://schemas.microsoft.com/office/drawing/2014/main" id="{2E131C76-CE03-4B41-B5B3-C6197D383658}"/>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8;p47">
              <a:extLst>
                <a:ext uri="{FF2B5EF4-FFF2-40B4-BE49-F238E27FC236}">
                  <a16:creationId xmlns:a16="http://schemas.microsoft.com/office/drawing/2014/main" id="{51ECED58-703C-4DCD-9C04-424F87E34382}"/>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9;p47">
              <a:extLst>
                <a:ext uri="{FF2B5EF4-FFF2-40B4-BE49-F238E27FC236}">
                  <a16:creationId xmlns:a16="http://schemas.microsoft.com/office/drawing/2014/main" id="{BF4D8CDF-FC78-42D4-B4A6-2A816C1C8CF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0;p47">
              <a:extLst>
                <a:ext uri="{FF2B5EF4-FFF2-40B4-BE49-F238E27FC236}">
                  <a16:creationId xmlns:a16="http://schemas.microsoft.com/office/drawing/2014/main" id="{E77CD87B-635E-41D5-9B9F-E31215E42CD3}"/>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11;p8">
            <a:extLst>
              <a:ext uri="{FF2B5EF4-FFF2-40B4-BE49-F238E27FC236}">
                <a16:creationId xmlns:a16="http://schemas.microsoft.com/office/drawing/2014/main" id="{8BEDB3CF-82D1-4AB5-8023-F2DBCA3EC90F}"/>
              </a:ext>
            </a:extLst>
          </p:cNvPr>
          <p:cNvSpPr/>
          <p:nvPr/>
        </p:nvSpPr>
        <p:spPr>
          <a:xfrm>
            <a:off x="654228" y="465827"/>
            <a:ext cx="987623" cy="758748"/>
          </a:xfrm>
          <a:custGeom>
            <a:avLst/>
            <a:gdLst/>
            <a:ahLst/>
            <a:cxnLst/>
            <a:rect l="l" t="t" r="r" b="b"/>
            <a:pathLst>
              <a:path w="5929" h="5947" extrusionOk="0">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8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23</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Prikupljanje podataka</a:t>
            </a:r>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1804241"/>
            <a:ext cx="9094974" cy="2585323"/>
          </a:xfrm>
          <a:prstGeom prst="rect">
            <a:avLst/>
          </a:prstGeom>
          <a:noFill/>
        </p:spPr>
        <p:txBody>
          <a:bodyPr wrap="square" rtlCol="0">
            <a:spAutoFit/>
          </a:bodyPr>
          <a:lstStyle/>
          <a:p>
            <a:r>
              <a:rPr lang="sr-Latn-RS" dirty="0">
                <a:latin typeface="Muli"/>
              </a:rPr>
              <a:t>Inicijalni skup podataka sadrži </a:t>
            </a:r>
            <a:r>
              <a:rPr lang="sr-Latn-RS" dirty="0">
                <a:solidFill>
                  <a:schemeClr val="accent1"/>
                </a:solidFill>
                <a:latin typeface="Muli"/>
              </a:rPr>
              <a:t>3281</a:t>
            </a:r>
            <a:r>
              <a:rPr lang="sr-Latn-RS" dirty="0">
                <a:latin typeface="Muli"/>
              </a:rPr>
              <a:t> fotografija u skupu za trening i </a:t>
            </a:r>
            <a:r>
              <a:rPr lang="sr-Latn-RS" dirty="0">
                <a:solidFill>
                  <a:schemeClr val="accent1"/>
                </a:solidFill>
                <a:latin typeface="Muli"/>
              </a:rPr>
              <a:t>821</a:t>
            </a:r>
            <a:r>
              <a:rPr lang="sr-Latn-RS" dirty="0">
                <a:latin typeface="Muli"/>
              </a:rPr>
              <a:t> fotografiju u skupu za validaciju</a:t>
            </a:r>
            <a:r>
              <a:rPr lang="en-US" dirty="0">
                <a:latin typeface="Muli"/>
              </a:rPr>
              <a:t>. </a:t>
            </a:r>
            <a:endParaRPr lang="sr-Latn-RS" dirty="0">
              <a:latin typeface="Muli"/>
            </a:endParaRPr>
          </a:p>
          <a:p>
            <a:endParaRPr lang="sr-Latn-RS" dirty="0">
              <a:latin typeface="Muli"/>
            </a:endParaRPr>
          </a:p>
          <a:p>
            <a:r>
              <a:rPr lang="en-US" dirty="0" err="1">
                <a:latin typeface="Muli"/>
              </a:rPr>
              <a:t>Obe</a:t>
            </a:r>
            <a:r>
              <a:rPr lang="sr-Latn-RS" dirty="0">
                <a:latin typeface="Muli"/>
              </a:rPr>
              <a:t>ležene 22 različite klase znakova i srednja preciznost modela je </a:t>
            </a:r>
            <a:r>
              <a:rPr lang="sr-Latn-RS" dirty="0">
                <a:solidFill>
                  <a:schemeClr val="accent1"/>
                </a:solidFill>
                <a:latin typeface="Muli"/>
              </a:rPr>
              <a:t>17.5%.</a:t>
            </a:r>
          </a:p>
          <a:p>
            <a:endParaRPr lang="sr-Latn-RS" dirty="0">
              <a:solidFill>
                <a:schemeClr val="accent1"/>
              </a:solidFill>
              <a:latin typeface="Muli"/>
            </a:endParaRPr>
          </a:p>
          <a:p>
            <a:r>
              <a:rPr lang="sr-Latn-RS" dirty="0">
                <a:latin typeface="Muli"/>
              </a:rPr>
              <a:t>U ovom skupu postoje 2 glavna problema:</a:t>
            </a:r>
          </a:p>
          <a:p>
            <a:pPr marL="285750" indent="-285750">
              <a:buFont typeface="Wingdings" panose="05000000000000000000" pitchFamily="2" charset="2"/>
              <a:buChar char="v"/>
            </a:pPr>
            <a:r>
              <a:rPr lang="sr-Latn-RS" dirty="0">
                <a:latin typeface="Muli"/>
              </a:rPr>
              <a:t>Nebalansiranost klasa</a:t>
            </a:r>
          </a:p>
          <a:p>
            <a:pPr marL="285750" indent="-285750">
              <a:buFont typeface="Wingdings" panose="05000000000000000000" pitchFamily="2" charset="2"/>
              <a:buChar char="v"/>
            </a:pPr>
            <a:r>
              <a:rPr lang="sr-Latn-RS" dirty="0">
                <a:latin typeface="Muli"/>
              </a:rPr>
              <a:t>Premala razlika između klasa</a:t>
            </a:r>
          </a:p>
          <a:p>
            <a:endParaRPr lang="sr-Latn-RS" dirty="0">
              <a:solidFill>
                <a:schemeClr val="accent1"/>
              </a:solidFill>
              <a:latin typeface="Muli"/>
            </a:endParaRPr>
          </a:p>
        </p:txBody>
      </p:sp>
      <p:grpSp>
        <p:nvGrpSpPr>
          <p:cNvPr id="16" name="Google Shape;1035;p47">
            <a:extLst>
              <a:ext uri="{FF2B5EF4-FFF2-40B4-BE49-F238E27FC236}">
                <a16:creationId xmlns:a16="http://schemas.microsoft.com/office/drawing/2014/main" id="{7E22B013-C9E0-40D2-8397-877182721F3E}"/>
              </a:ext>
            </a:extLst>
          </p:cNvPr>
          <p:cNvGrpSpPr/>
          <p:nvPr/>
        </p:nvGrpSpPr>
        <p:grpSpPr>
          <a:xfrm>
            <a:off x="164324" y="1327865"/>
            <a:ext cx="288681" cy="409095"/>
            <a:chOff x="6730350" y="2315900"/>
            <a:chExt cx="257700" cy="420100"/>
          </a:xfrm>
          <a:solidFill>
            <a:schemeClr val="accent2"/>
          </a:solidFill>
        </p:grpSpPr>
        <p:sp>
          <p:nvSpPr>
            <p:cNvPr id="17" name="Google Shape;1036;p47">
              <a:extLst>
                <a:ext uri="{FF2B5EF4-FFF2-40B4-BE49-F238E27FC236}">
                  <a16:creationId xmlns:a16="http://schemas.microsoft.com/office/drawing/2014/main" id="{F36D3F62-2788-4BA3-BFF3-AF68C2E7883F}"/>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7;p47">
              <a:extLst>
                <a:ext uri="{FF2B5EF4-FFF2-40B4-BE49-F238E27FC236}">
                  <a16:creationId xmlns:a16="http://schemas.microsoft.com/office/drawing/2014/main" id="{2E131C76-CE03-4B41-B5B3-C6197D383658}"/>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8;p47">
              <a:extLst>
                <a:ext uri="{FF2B5EF4-FFF2-40B4-BE49-F238E27FC236}">
                  <a16:creationId xmlns:a16="http://schemas.microsoft.com/office/drawing/2014/main" id="{51ECED58-703C-4DCD-9C04-424F87E34382}"/>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9;p47">
              <a:extLst>
                <a:ext uri="{FF2B5EF4-FFF2-40B4-BE49-F238E27FC236}">
                  <a16:creationId xmlns:a16="http://schemas.microsoft.com/office/drawing/2014/main" id="{BF4D8CDF-FC78-42D4-B4A6-2A816C1C8CF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0;p47">
              <a:extLst>
                <a:ext uri="{FF2B5EF4-FFF2-40B4-BE49-F238E27FC236}">
                  <a16:creationId xmlns:a16="http://schemas.microsoft.com/office/drawing/2014/main" id="{E77CD87B-635E-41D5-9B9F-E31215E42CD3}"/>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11;p8">
            <a:extLst>
              <a:ext uri="{FF2B5EF4-FFF2-40B4-BE49-F238E27FC236}">
                <a16:creationId xmlns:a16="http://schemas.microsoft.com/office/drawing/2014/main" id="{8BEDB3CF-82D1-4AB5-8023-F2DBCA3EC90F}"/>
              </a:ext>
            </a:extLst>
          </p:cNvPr>
          <p:cNvSpPr/>
          <p:nvPr/>
        </p:nvSpPr>
        <p:spPr>
          <a:xfrm>
            <a:off x="654228" y="465827"/>
            <a:ext cx="987623" cy="758748"/>
          </a:xfrm>
          <a:custGeom>
            <a:avLst/>
            <a:gdLst/>
            <a:ahLst/>
            <a:cxnLst/>
            <a:rect l="l" t="t" r="r" b="b"/>
            <a:pathLst>
              <a:path w="5929" h="5947" extrusionOk="0">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EF0F0B3-7255-4E19-9E25-010AF979199C}"/>
              </a:ext>
            </a:extLst>
          </p:cNvPr>
          <p:cNvPicPr>
            <a:picLocks noChangeAspect="1"/>
          </p:cNvPicPr>
          <p:nvPr/>
        </p:nvPicPr>
        <p:blipFill>
          <a:blip r:embed="rId2"/>
          <a:stretch>
            <a:fillRect/>
          </a:stretch>
        </p:blipFill>
        <p:spPr>
          <a:xfrm>
            <a:off x="1934035" y="4297752"/>
            <a:ext cx="5619750" cy="2247900"/>
          </a:xfrm>
          <a:prstGeom prst="rect">
            <a:avLst/>
          </a:prstGeom>
        </p:spPr>
      </p:pic>
      <p:pic>
        <p:nvPicPr>
          <p:cNvPr id="11" name="Picture 10">
            <a:extLst>
              <a:ext uri="{FF2B5EF4-FFF2-40B4-BE49-F238E27FC236}">
                <a16:creationId xmlns:a16="http://schemas.microsoft.com/office/drawing/2014/main" id="{22EB47D4-5686-48A2-ABF4-31B2633636F5}"/>
              </a:ext>
            </a:extLst>
          </p:cNvPr>
          <p:cNvPicPr>
            <a:picLocks noChangeAspect="1"/>
          </p:cNvPicPr>
          <p:nvPr/>
        </p:nvPicPr>
        <p:blipFill>
          <a:blip r:embed="rId3"/>
          <a:stretch>
            <a:fillRect/>
          </a:stretch>
        </p:blipFill>
        <p:spPr>
          <a:xfrm>
            <a:off x="7682367" y="4297753"/>
            <a:ext cx="1332237" cy="2264804"/>
          </a:xfrm>
          <a:prstGeom prst="rect">
            <a:avLst/>
          </a:prstGeom>
        </p:spPr>
      </p:pic>
      <p:pic>
        <p:nvPicPr>
          <p:cNvPr id="14" name="Picture 13">
            <a:extLst>
              <a:ext uri="{FF2B5EF4-FFF2-40B4-BE49-F238E27FC236}">
                <a16:creationId xmlns:a16="http://schemas.microsoft.com/office/drawing/2014/main" id="{0296DC9C-0D66-4D0C-B7BA-519E80D7C222}"/>
              </a:ext>
            </a:extLst>
          </p:cNvPr>
          <p:cNvPicPr>
            <a:picLocks noChangeAspect="1"/>
          </p:cNvPicPr>
          <p:nvPr/>
        </p:nvPicPr>
        <p:blipFill>
          <a:blip r:embed="rId4"/>
          <a:stretch>
            <a:fillRect/>
          </a:stretch>
        </p:blipFill>
        <p:spPr>
          <a:xfrm>
            <a:off x="9143186" y="4297752"/>
            <a:ext cx="1480836" cy="2264804"/>
          </a:xfrm>
          <a:prstGeom prst="rect">
            <a:avLst/>
          </a:prstGeom>
        </p:spPr>
      </p:pic>
      <p:sp>
        <p:nvSpPr>
          <p:cNvPr id="15" name="TextBox 14">
            <a:extLst>
              <a:ext uri="{FF2B5EF4-FFF2-40B4-BE49-F238E27FC236}">
                <a16:creationId xmlns:a16="http://schemas.microsoft.com/office/drawing/2014/main" id="{24EDEE74-2EAD-410E-86E6-E7C65AB3919E}"/>
              </a:ext>
            </a:extLst>
          </p:cNvPr>
          <p:cNvSpPr txBox="1"/>
          <p:nvPr/>
        </p:nvSpPr>
        <p:spPr>
          <a:xfrm>
            <a:off x="2020908" y="1433520"/>
            <a:ext cx="1168140" cy="307777"/>
          </a:xfrm>
          <a:prstGeom prst="rect">
            <a:avLst/>
          </a:prstGeom>
          <a:noFill/>
        </p:spPr>
        <p:txBody>
          <a:bodyPr wrap="none" rtlCol="0">
            <a:spAutoFit/>
          </a:bodyPr>
          <a:lstStyle/>
          <a:p>
            <a:r>
              <a:rPr lang="sr-Latn-RS" sz="1400" i="1" dirty="0">
                <a:latin typeface="Muli"/>
              </a:rPr>
              <a:t>Inicijalni skup</a:t>
            </a:r>
            <a:endParaRPr lang="en-US" sz="1400" i="1" dirty="0">
              <a:latin typeface="Muli"/>
            </a:endParaRPr>
          </a:p>
        </p:txBody>
      </p:sp>
    </p:spTree>
    <p:extLst>
      <p:ext uri="{BB962C8B-B14F-4D97-AF65-F5344CB8AC3E}">
        <p14:creationId xmlns:p14="http://schemas.microsoft.com/office/powerpoint/2010/main" val="415650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24</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Prikupljanje podataka</a:t>
            </a:r>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2081466"/>
            <a:ext cx="9094974" cy="923330"/>
          </a:xfrm>
          <a:prstGeom prst="rect">
            <a:avLst/>
          </a:prstGeom>
          <a:noFill/>
        </p:spPr>
        <p:txBody>
          <a:bodyPr wrap="square" rtlCol="0">
            <a:spAutoFit/>
          </a:bodyPr>
          <a:lstStyle/>
          <a:p>
            <a:r>
              <a:rPr lang="sr-Latn-RS" dirty="0">
                <a:latin typeface="Muli"/>
              </a:rPr>
              <a:t>Prvi korak u unapređivanju podataka predstavljala je agregacija sličnih klasa znakova u jednu, kako bi razlike između klasa bile što očiglednije i modelu što lakše da ih razlikuje. Znakovi su grupisani u 6 klasa, što je preciznost modela treniranog ovim podacima podiglo na </a:t>
            </a:r>
            <a:r>
              <a:rPr lang="sr-Latn-RS" dirty="0">
                <a:solidFill>
                  <a:schemeClr val="accent1"/>
                </a:solidFill>
                <a:latin typeface="Muli"/>
              </a:rPr>
              <a:t>55.3%</a:t>
            </a:r>
            <a:r>
              <a:rPr lang="sr-Latn-RS" dirty="0">
                <a:latin typeface="Muli"/>
              </a:rPr>
              <a:t>.</a:t>
            </a:r>
          </a:p>
        </p:txBody>
      </p:sp>
      <p:grpSp>
        <p:nvGrpSpPr>
          <p:cNvPr id="16" name="Google Shape;1035;p47">
            <a:extLst>
              <a:ext uri="{FF2B5EF4-FFF2-40B4-BE49-F238E27FC236}">
                <a16:creationId xmlns:a16="http://schemas.microsoft.com/office/drawing/2014/main" id="{7E22B013-C9E0-40D2-8397-877182721F3E}"/>
              </a:ext>
            </a:extLst>
          </p:cNvPr>
          <p:cNvGrpSpPr/>
          <p:nvPr/>
        </p:nvGrpSpPr>
        <p:grpSpPr>
          <a:xfrm>
            <a:off x="164324" y="1327865"/>
            <a:ext cx="288681" cy="409095"/>
            <a:chOff x="6730350" y="2315900"/>
            <a:chExt cx="257700" cy="420100"/>
          </a:xfrm>
          <a:solidFill>
            <a:schemeClr val="accent2"/>
          </a:solidFill>
        </p:grpSpPr>
        <p:sp>
          <p:nvSpPr>
            <p:cNvPr id="17" name="Google Shape;1036;p47">
              <a:extLst>
                <a:ext uri="{FF2B5EF4-FFF2-40B4-BE49-F238E27FC236}">
                  <a16:creationId xmlns:a16="http://schemas.microsoft.com/office/drawing/2014/main" id="{F36D3F62-2788-4BA3-BFF3-AF68C2E7883F}"/>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7;p47">
              <a:extLst>
                <a:ext uri="{FF2B5EF4-FFF2-40B4-BE49-F238E27FC236}">
                  <a16:creationId xmlns:a16="http://schemas.microsoft.com/office/drawing/2014/main" id="{2E131C76-CE03-4B41-B5B3-C6197D383658}"/>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8;p47">
              <a:extLst>
                <a:ext uri="{FF2B5EF4-FFF2-40B4-BE49-F238E27FC236}">
                  <a16:creationId xmlns:a16="http://schemas.microsoft.com/office/drawing/2014/main" id="{51ECED58-703C-4DCD-9C04-424F87E34382}"/>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9;p47">
              <a:extLst>
                <a:ext uri="{FF2B5EF4-FFF2-40B4-BE49-F238E27FC236}">
                  <a16:creationId xmlns:a16="http://schemas.microsoft.com/office/drawing/2014/main" id="{BF4D8CDF-FC78-42D4-B4A6-2A816C1C8CF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0;p47">
              <a:extLst>
                <a:ext uri="{FF2B5EF4-FFF2-40B4-BE49-F238E27FC236}">
                  <a16:creationId xmlns:a16="http://schemas.microsoft.com/office/drawing/2014/main" id="{E77CD87B-635E-41D5-9B9F-E31215E42CD3}"/>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11;p8">
            <a:extLst>
              <a:ext uri="{FF2B5EF4-FFF2-40B4-BE49-F238E27FC236}">
                <a16:creationId xmlns:a16="http://schemas.microsoft.com/office/drawing/2014/main" id="{8BEDB3CF-82D1-4AB5-8023-F2DBCA3EC90F}"/>
              </a:ext>
            </a:extLst>
          </p:cNvPr>
          <p:cNvSpPr/>
          <p:nvPr/>
        </p:nvSpPr>
        <p:spPr>
          <a:xfrm>
            <a:off x="654228" y="465827"/>
            <a:ext cx="987623" cy="758748"/>
          </a:xfrm>
          <a:custGeom>
            <a:avLst/>
            <a:gdLst/>
            <a:ahLst/>
            <a:cxnLst/>
            <a:rect l="l" t="t" r="r" b="b"/>
            <a:pathLst>
              <a:path w="5929" h="5947" extrusionOk="0">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126FF49-51F1-415E-AB0B-3D9B9A53D741}"/>
              </a:ext>
            </a:extLst>
          </p:cNvPr>
          <p:cNvPicPr>
            <a:picLocks noChangeAspect="1"/>
          </p:cNvPicPr>
          <p:nvPr/>
        </p:nvPicPr>
        <p:blipFill>
          <a:blip r:embed="rId2"/>
          <a:stretch>
            <a:fillRect/>
          </a:stretch>
        </p:blipFill>
        <p:spPr>
          <a:xfrm>
            <a:off x="1934035" y="3933181"/>
            <a:ext cx="3714750" cy="2209800"/>
          </a:xfrm>
          <a:prstGeom prst="rect">
            <a:avLst/>
          </a:prstGeom>
        </p:spPr>
      </p:pic>
      <p:pic>
        <p:nvPicPr>
          <p:cNvPr id="7" name="Picture 6">
            <a:extLst>
              <a:ext uri="{FF2B5EF4-FFF2-40B4-BE49-F238E27FC236}">
                <a16:creationId xmlns:a16="http://schemas.microsoft.com/office/drawing/2014/main" id="{4A38DBA3-C3BD-4DDA-AFC3-3A078605ADEC}"/>
              </a:ext>
            </a:extLst>
          </p:cNvPr>
          <p:cNvPicPr>
            <a:picLocks noChangeAspect="1"/>
          </p:cNvPicPr>
          <p:nvPr/>
        </p:nvPicPr>
        <p:blipFill>
          <a:blip r:embed="rId3"/>
          <a:stretch>
            <a:fillRect/>
          </a:stretch>
        </p:blipFill>
        <p:spPr>
          <a:xfrm>
            <a:off x="5898246" y="3933181"/>
            <a:ext cx="4826458" cy="2209800"/>
          </a:xfrm>
          <a:prstGeom prst="rect">
            <a:avLst/>
          </a:prstGeom>
        </p:spPr>
      </p:pic>
      <p:sp>
        <p:nvSpPr>
          <p:cNvPr id="14" name="TextBox 13">
            <a:extLst>
              <a:ext uri="{FF2B5EF4-FFF2-40B4-BE49-F238E27FC236}">
                <a16:creationId xmlns:a16="http://schemas.microsoft.com/office/drawing/2014/main" id="{BB2738CA-BE96-4F0A-BE48-3E6C264E4710}"/>
              </a:ext>
            </a:extLst>
          </p:cNvPr>
          <p:cNvSpPr txBox="1"/>
          <p:nvPr/>
        </p:nvSpPr>
        <p:spPr>
          <a:xfrm>
            <a:off x="2020908" y="1433520"/>
            <a:ext cx="1386918" cy="307777"/>
          </a:xfrm>
          <a:prstGeom prst="rect">
            <a:avLst/>
          </a:prstGeom>
          <a:noFill/>
        </p:spPr>
        <p:txBody>
          <a:bodyPr wrap="none" rtlCol="0">
            <a:spAutoFit/>
          </a:bodyPr>
          <a:lstStyle/>
          <a:p>
            <a:r>
              <a:rPr lang="sr-Latn-RS" sz="1400" i="1" dirty="0">
                <a:latin typeface="Muli"/>
              </a:rPr>
              <a:t>Agregacija klasa</a:t>
            </a:r>
            <a:endParaRPr lang="en-US" sz="1400" i="1" dirty="0">
              <a:latin typeface="Muli"/>
            </a:endParaRPr>
          </a:p>
        </p:txBody>
      </p:sp>
    </p:spTree>
    <p:extLst>
      <p:ext uri="{BB962C8B-B14F-4D97-AF65-F5344CB8AC3E}">
        <p14:creationId xmlns:p14="http://schemas.microsoft.com/office/powerpoint/2010/main" val="245744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25</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Prikupljanje podataka</a:t>
            </a:r>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1667888"/>
            <a:ext cx="9094974" cy="2031325"/>
          </a:xfrm>
          <a:prstGeom prst="rect">
            <a:avLst/>
          </a:prstGeom>
          <a:noFill/>
        </p:spPr>
        <p:txBody>
          <a:bodyPr wrap="square" rtlCol="0">
            <a:spAutoFit/>
          </a:bodyPr>
          <a:lstStyle/>
          <a:p>
            <a:r>
              <a:rPr lang="sr-Latn-RS" dirty="0">
                <a:latin typeface="Muli"/>
              </a:rPr>
              <a:t>Znak čini samo mali deo svake fotografije i veliki deo fotografije predstavlja podatke koji su modelu beskorisni pri detekciji.</a:t>
            </a:r>
          </a:p>
          <a:p>
            <a:endParaRPr lang="sr-Latn-RS" dirty="0">
              <a:latin typeface="Muli"/>
            </a:endParaRPr>
          </a:p>
          <a:p>
            <a:r>
              <a:rPr lang="sr-Latn-RS" dirty="0">
                <a:latin typeface="Muli"/>
              </a:rPr>
              <a:t>Slike u skupu podataka su uglavnom veličine 720x720. Svaka fotografija je isečena na 4 dela, gde je svaki 310x310px i zadržani su samo oni koji sadrže na sebi znakove. Ovime se ne gube podaci, ali se postiže da model primeti znakove koje ranije nije mogao, jer su predstavljali mali deo slike.</a:t>
            </a:r>
          </a:p>
          <a:p>
            <a:endParaRPr lang="sr-Latn-RS" dirty="0">
              <a:latin typeface="Muli"/>
            </a:endParaRPr>
          </a:p>
        </p:txBody>
      </p:sp>
      <p:grpSp>
        <p:nvGrpSpPr>
          <p:cNvPr id="16" name="Google Shape;1035;p47">
            <a:extLst>
              <a:ext uri="{FF2B5EF4-FFF2-40B4-BE49-F238E27FC236}">
                <a16:creationId xmlns:a16="http://schemas.microsoft.com/office/drawing/2014/main" id="{7E22B013-C9E0-40D2-8397-877182721F3E}"/>
              </a:ext>
            </a:extLst>
          </p:cNvPr>
          <p:cNvGrpSpPr/>
          <p:nvPr/>
        </p:nvGrpSpPr>
        <p:grpSpPr>
          <a:xfrm>
            <a:off x="164324" y="1327865"/>
            <a:ext cx="288681" cy="409095"/>
            <a:chOff x="6730350" y="2315900"/>
            <a:chExt cx="257700" cy="420100"/>
          </a:xfrm>
          <a:solidFill>
            <a:schemeClr val="accent2"/>
          </a:solidFill>
        </p:grpSpPr>
        <p:sp>
          <p:nvSpPr>
            <p:cNvPr id="17" name="Google Shape;1036;p47">
              <a:extLst>
                <a:ext uri="{FF2B5EF4-FFF2-40B4-BE49-F238E27FC236}">
                  <a16:creationId xmlns:a16="http://schemas.microsoft.com/office/drawing/2014/main" id="{F36D3F62-2788-4BA3-BFF3-AF68C2E7883F}"/>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7;p47">
              <a:extLst>
                <a:ext uri="{FF2B5EF4-FFF2-40B4-BE49-F238E27FC236}">
                  <a16:creationId xmlns:a16="http://schemas.microsoft.com/office/drawing/2014/main" id="{2E131C76-CE03-4B41-B5B3-C6197D383658}"/>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8;p47">
              <a:extLst>
                <a:ext uri="{FF2B5EF4-FFF2-40B4-BE49-F238E27FC236}">
                  <a16:creationId xmlns:a16="http://schemas.microsoft.com/office/drawing/2014/main" id="{51ECED58-703C-4DCD-9C04-424F87E34382}"/>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9;p47">
              <a:extLst>
                <a:ext uri="{FF2B5EF4-FFF2-40B4-BE49-F238E27FC236}">
                  <a16:creationId xmlns:a16="http://schemas.microsoft.com/office/drawing/2014/main" id="{BF4D8CDF-FC78-42D4-B4A6-2A816C1C8CF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0;p47">
              <a:extLst>
                <a:ext uri="{FF2B5EF4-FFF2-40B4-BE49-F238E27FC236}">
                  <a16:creationId xmlns:a16="http://schemas.microsoft.com/office/drawing/2014/main" id="{E77CD87B-635E-41D5-9B9F-E31215E42CD3}"/>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211;p8">
            <a:extLst>
              <a:ext uri="{FF2B5EF4-FFF2-40B4-BE49-F238E27FC236}">
                <a16:creationId xmlns:a16="http://schemas.microsoft.com/office/drawing/2014/main" id="{8BEDB3CF-82D1-4AB5-8023-F2DBCA3EC90F}"/>
              </a:ext>
            </a:extLst>
          </p:cNvPr>
          <p:cNvSpPr/>
          <p:nvPr/>
        </p:nvSpPr>
        <p:spPr>
          <a:xfrm>
            <a:off x="654228" y="465827"/>
            <a:ext cx="987623" cy="758748"/>
          </a:xfrm>
          <a:custGeom>
            <a:avLst/>
            <a:gdLst/>
            <a:ahLst/>
            <a:cxnLst/>
            <a:rect l="l" t="t" r="r" b="b"/>
            <a:pathLst>
              <a:path w="5929" h="5947" extrusionOk="0">
                <a:moveTo>
                  <a:pt x="3710" y="1"/>
                </a:moveTo>
                <a:lnTo>
                  <a:pt x="3263" y="19"/>
                </a:lnTo>
                <a:lnTo>
                  <a:pt x="2834" y="57"/>
                </a:lnTo>
                <a:lnTo>
                  <a:pt x="2461" y="131"/>
                </a:lnTo>
                <a:lnTo>
                  <a:pt x="2126" y="224"/>
                </a:lnTo>
                <a:lnTo>
                  <a:pt x="1865" y="336"/>
                </a:lnTo>
                <a:lnTo>
                  <a:pt x="1753" y="392"/>
                </a:lnTo>
                <a:lnTo>
                  <a:pt x="1660" y="467"/>
                </a:lnTo>
                <a:lnTo>
                  <a:pt x="1585" y="523"/>
                </a:lnTo>
                <a:lnTo>
                  <a:pt x="1529" y="597"/>
                </a:lnTo>
                <a:lnTo>
                  <a:pt x="1492" y="672"/>
                </a:lnTo>
                <a:lnTo>
                  <a:pt x="1473" y="746"/>
                </a:lnTo>
                <a:lnTo>
                  <a:pt x="1492" y="821"/>
                </a:lnTo>
                <a:lnTo>
                  <a:pt x="1529" y="895"/>
                </a:lnTo>
                <a:lnTo>
                  <a:pt x="1585" y="970"/>
                </a:lnTo>
                <a:lnTo>
                  <a:pt x="1660" y="1045"/>
                </a:lnTo>
                <a:lnTo>
                  <a:pt x="1753" y="1100"/>
                </a:lnTo>
                <a:lnTo>
                  <a:pt x="1865" y="1156"/>
                </a:lnTo>
                <a:lnTo>
                  <a:pt x="2126" y="1268"/>
                </a:lnTo>
                <a:lnTo>
                  <a:pt x="2461" y="1361"/>
                </a:lnTo>
                <a:lnTo>
                  <a:pt x="2834" y="1436"/>
                </a:lnTo>
                <a:lnTo>
                  <a:pt x="3263" y="1473"/>
                </a:lnTo>
                <a:lnTo>
                  <a:pt x="3710" y="1492"/>
                </a:lnTo>
                <a:lnTo>
                  <a:pt x="4157" y="1473"/>
                </a:lnTo>
                <a:lnTo>
                  <a:pt x="4567" y="1436"/>
                </a:lnTo>
                <a:lnTo>
                  <a:pt x="4959" y="1361"/>
                </a:lnTo>
                <a:lnTo>
                  <a:pt x="5276" y="1268"/>
                </a:lnTo>
                <a:lnTo>
                  <a:pt x="5555" y="1156"/>
                </a:lnTo>
                <a:lnTo>
                  <a:pt x="5667" y="1100"/>
                </a:lnTo>
                <a:lnTo>
                  <a:pt x="5760" y="1045"/>
                </a:lnTo>
                <a:lnTo>
                  <a:pt x="5835" y="970"/>
                </a:lnTo>
                <a:lnTo>
                  <a:pt x="5891" y="895"/>
                </a:lnTo>
                <a:lnTo>
                  <a:pt x="5928" y="821"/>
                </a:lnTo>
                <a:lnTo>
                  <a:pt x="5928" y="746"/>
                </a:lnTo>
                <a:lnTo>
                  <a:pt x="5928" y="672"/>
                </a:lnTo>
                <a:lnTo>
                  <a:pt x="5891" y="597"/>
                </a:lnTo>
                <a:lnTo>
                  <a:pt x="5835" y="523"/>
                </a:lnTo>
                <a:lnTo>
                  <a:pt x="5760" y="467"/>
                </a:lnTo>
                <a:lnTo>
                  <a:pt x="5667" y="392"/>
                </a:lnTo>
                <a:lnTo>
                  <a:pt x="5555" y="336"/>
                </a:lnTo>
                <a:lnTo>
                  <a:pt x="5276" y="224"/>
                </a:lnTo>
                <a:lnTo>
                  <a:pt x="4959" y="131"/>
                </a:lnTo>
                <a:lnTo>
                  <a:pt x="4567" y="57"/>
                </a:lnTo>
                <a:lnTo>
                  <a:pt x="4157" y="19"/>
                </a:lnTo>
                <a:lnTo>
                  <a:pt x="3710" y="1"/>
                </a:lnTo>
                <a:close/>
                <a:moveTo>
                  <a:pt x="5928" y="1361"/>
                </a:moveTo>
                <a:lnTo>
                  <a:pt x="5760" y="1473"/>
                </a:lnTo>
                <a:lnTo>
                  <a:pt x="5574" y="1566"/>
                </a:lnTo>
                <a:lnTo>
                  <a:pt x="5350" y="1641"/>
                </a:lnTo>
                <a:lnTo>
                  <a:pt x="5127" y="1697"/>
                </a:lnTo>
                <a:lnTo>
                  <a:pt x="4884" y="1753"/>
                </a:lnTo>
                <a:lnTo>
                  <a:pt x="4623" y="1809"/>
                </a:lnTo>
                <a:lnTo>
                  <a:pt x="4344" y="1827"/>
                </a:lnTo>
                <a:lnTo>
                  <a:pt x="4064" y="1846"/>
                </a:lnTo>
                <a:lnTo>
                  <a:pt x="4306" y="1977"/>
                </a:lnTo>
                <a:lnTo>
                  <a:pt x="4512" y="2144"/>
                </a:lnTo>
                <a:lnTo>
                  <a:pt x="4586" y="2219"/>
                </a:lnTo>
                <a:lnTo>
                  <a:pt x="4661" y="2312"/>
                </a:lnTo>
                <a:lnTo>
                  <a:pt x="4717" y="2405"/>
                </a:lnTo>
                <a:lnTo>
                  <a:pt x="4772" y="2517"/>
                </a:lnTo>
                <a:lnTo>
                  <a:pt x="5015" y="2461"/>
                </a:lnTo>
                <a:lnTo>
                  <a:pt x="5238" y="2405"/>
                </a:lnTo>
                <a:lnTo>
                  <a:pt x="5443" y="2331"/>
                </a:lnTo>
                <a:lnTo>
                  <a:pt x="5611" y="2237"/>
                </a:lnTo>
                <a:lnTo>
                  <a:pt x="5742" y="2163"/>
                </a:lnTo>
                <a:lnTo>
                  <a:pt x="5854" y="2070"/>
                </a:lnTo>
                <a:lnTo>
                  <a:pt x="5909" y="1958"/>
                </a:lnTo>
                <a:lnTo>
                  <a:pt x="5928" y="1865"/>
                </a:lnTo>
                <a:lnTo>
                  <a:pt x="5928" y="1361"/>
                </a:lnTo>
                <a:close/>
                <a:moveTo>
                  <a:pt x="5928" y="2480"/>
                </a:moveTo>
                <a:lnTo>
                  <a:pt x="5704" y="2610"/>
                </a:lnTo>
                <a:lnTo>
                  <a:pt x="5443" y="2722"/>
                </a:lnTo>
                <a:lnTo>
                  <a:pt x="5145" y="2815"/>
                </a:lnTo>
                <a:lnTo>
                  <a:pt x="4810" y="2871"/>
                </a:lnTo>
                <a:lnTo>
                  <a:pt x="4810" y="3617"/>
                </a:lnTo>
                <a:lnTo>
                  <a:pt x="5052" y="3561"/>
                </a:lnTo>
                <a:lnTo>
                  <a:pt x="5276" y="3505"/>
                </a:lnTo>
                <a:lnTo>
                  <a:pt x="5462" y="3430"/>
                </a:lnTo>
                <a:lnTo>
                  <a:pt x="5630" y="3356"/>
                </a:lnTo>
                <a:lnTo>
                  <a:pt x="5760" y="3263"/>
                </a:lnTo>
                <a:lnTo>
                  <a:pt x="5854" y="3169"/>
                </a:lnTo>
                <a:lnTo>
                  <a:pt x="5909" y="3076"/>
                </a:lnTo>
                <a:lnTo>
                  <a:pt x="5928" y="2983"/>
                </a:lnTo>
                <a:lnTo>
                  <a:pt x="5928" y="2480"/>
                </a:lnTo>
                <a:close/>
                <a:moveTo>
                  <a:pt x="2219" y="1865"/>
                </a:moveTo>
                <a:lnTo>
                  <a:pt x="1771" y="1883"/>
                </a:lnTo>
                <a:lnTo>
                  <a:pt x="1361" y="1939"/>
                </a:lnTo>
                <a:lnTo>
                  <a:pt x="970" y="2014"/>
                </a:lnTo>
                <a:lnTo>
                  <a:pt x="653" y="2126"/>
                </a:lnTo>
                <a:lnTo>
                  <a:pt x="504" y="2200"/>
                </a:lnTo>
                <a:lnTo>
                  <a:pt x="373" y="2275"/>
                </a:lnTo>
                <a:lnTo>
                  <a:pt x="262" y="2349"/>
                </a:lnTo>
                <a:lnTo>
                  <a:pt x="168" y="2424"/>
                </a:lnTo>
                <a:lnTo>
                  <a:pt x="94" y="2517"/>
                </a:lnTo>
                <a:lnTo>
                  <a:pt x="38" y="2610"/>
                </a:lnTo>
                <a:lnTo>
                  <a:pt x="1" y="2685"/>
                </a:lnTo>
                <a:lnTo>
                  <a:pt x="1" y="2797"/>
                </a:lnTo>
                <a:lnTo>
                  <a:pt x="1" y="2890"/>
                </a:lnTo>
                <a:lnTo>
                  <a:pt x="38" y="2983"/>
                </a:lnTo>
                <a:lnTo>
                  <a:pt x="94" y="3058"/>
                </a:lnTo>
                <a:lnTo>
                  <a:pt x="168" y="3151"/>
                </a:lnTo>
                <a:lnTo>
                  <a:pt x="262" y="3225"/>
                </a:lnTo>
                <a:lnTo>
                  <a:pt x="373" y="3300"/>
                </a:lnTo>
                <a:lnTo>
                  <a:pt x="504" y="3375"/>
                </a:lnTo>
                <a:lnTo>
                  <a:pt x="653" y="3449"/>
                </a:lnTo>
                <a:lnTo>
                  <a:pt x="970" y="3561"/>
                </a:lnTo>
                <a:lnTo>
                  <a:pt x="1361" y="3635"/>
                </a:lnTo>
                <a:lnTo>
                  <a:pt x="1771" y="3691"/>
                </a:lnTo>
                <a:lnTo>
                  <a:pt x="2219" y="3710"/>
                </a:lnTo>
                <a:lnTo>
                  <a:pt x="2666" y="3691"/>
                </a:lnTo>
                <a:lnTo>
                  <a:pt x="3095" y="3635"/>
                </a:lnTo>
                <a:lnTo>
                  <a:pt x="3468" y="3561"/>
                </a:lnTo>
                <a:lnTo>
                  <a:pt x="3803" y="3449"/>
                </a:lnTo>
                <a:lnTo>
                  <a:pt x="3934" y="3375"/>
                </a:lnTo>
                <a:lnTo>
                  <a:pt x="4064" y="3300"/>
                </a:lnTo>
                <a:lnTo>
                  <a:pt x="4176" y="3225"/>
                </a:lnTo>
                <a:lnTo>
                  <a:pt x="4269" y="3151"/>
                </a:lnTo>
                <a:lnTo>
                  <a:pt x="4344" y="3058"/>
                </a:lnTo>
                <a:lnTo>
                  <a:pt x="4400" y="2983"/>
                </a:lnTo>
                <a:lnTo>
                  <a:pt x="4437" y="2890"/>
                </a:lnTo>
                <a:lnTo>
                  <a:pt x="4456" y="2797"/>
                </a:lnTo>
                <a:lnTo>
                  <a:pt x="4437" y="2685"/>
                </a:lnTo>
                <a:lnTo>
                  <a:pt x="4400" y="2610"/>
                </a:lnTo>
                <a:lnTo>
                  <a:pt x="4344" y="2517"/>
                </a:lnTo>
                <a:lnTo>
                  <a:pt x="4269" y="2424"/>
                </a:lnTo>
                <a:lnTo>
                  <a:pt x="4176" y="2349"/>
                </a:lnTo>
                <a:lnTo>
                  <a:pt x="4064" y="2275"/>
                </a:lnTo>
                <a:lnTo>
                  <a:pt x="3934" y="2200"/>
                </a:lnTo>
                <a:lnTo>
                  <a:pt x="3803" y="2126"/>
                </a:lnTo>
                <a:lnTo>
                  <a:pt x="3468" y="2014"/>
                </a:lnTo>
                <a:lnTo>
                  <a:pt x="3095" y="1939"/>
                </a:lnTo>
                <a:lnTo>
                  <a:pt x="2666" y="1883"/>
                </a:lnTo>
                <a:lnTo>
                  <a:pt x="2219" y="1865"/>
                </a:lnTo>
                <a:close/>
                <a:moveTo>
                  <a:pt x="1" y="3486"/>
                </a:moveTo>
                <a:lnTo>
                  <a:pt x="1" y="4083"/>
                </a:lnTo>
                <a:lnTo>
                  <a:pt x="1" y="4157"/>
                </a:lnTo>
                <a:lnTo>
                  <a:pt x="38" y="4232"/>
                </a:lnTo>
                <a:lnTo>
                  <a:pt x="94" y="4306"/>
                </a:lnTo>
                <a:lnTo>
                  <a:pt x="168" y="4381"/>
                </a:lnTo>
                <a:lnTo>
                  <a:pt x="262" y="4437"/>
                </a:lnTo>
                <a:lnTo>
                  <a:pt x="373" y="4512"/>
                </a:lnTo>
                <a:lnTo>
                  <a:pt x="653" y="4605"/>
                </a:lnTo>
                <a:lnTo>
                  <a:pt x="970" y="4698"/>
                </a:lnTo>
                <a:lnTo>
                  <a:pt x="1361" y="4772"/>
                </a:lnTo>
                <a:lnTo>
                  <a:pt x="1771" y="4810"/>
                </a:lnTo>
                <a:lnTo>
                  <a:pt x="2219" y="4828"/>
                </a:lnTo>
                <a:lnTo>
                  <a:pt x="2666" y="4810"/>
                </a:lnTo>
                <a:lnTo>
                  <a:pt x="3095" y="4772"/>
                </a:lnTo>
                <a:lnTo>
                  <a:pt x="3468" y="4698"/>
                </a:lnTo>
                <a:lnTo>
                  <a:pt x="3803" y="4605"/>
                </a:lnTo>
                <a:lnTo>
                  <a:pt x="4064" y="4512"/>
                </a:lnTo>
                <a:lnTo>
                  <a:pt x="4176" y="4437"/>
                </a:lnTo>
                <a:lnTo>
                  <a:pt x="4269" y="4381"/>
                </a:lnTo>
                <a:lnTo>
                  <a:pt x="4344" y="4306"/>
                </a:lnTo>
                <a:lnTo>
                  <a:pt x="4400" y="4232"/>
                </a:lnTo>
                <a:lnTo>
                  <a:pt x="4437" y="4157"/>
                </a:lnTo>
                <a:lnTo>
                  <a:pt x="4456" y="4083"/>
                </a:lnTo>
                <a:lnTo>
                  <a:pt x="4456" y="3486"/>
                </a:lnTo>
                <a:lnTo>
                  <a:pt x="4251" y="3635"/>
                </a:lnTo>
                <a:lnTo>
                  <a:pt x="4027" y="3747"/>
                </a:lnTo>
                <a:lnTo>
                  <a:pt x="3766" y="3859"/>
                </a:lnTo>
                <a:lnTo>
                  <a:pt x="3486" y="3934"/>
                </a:lnTo>
                <a:lnTo>
                  <a:pt x="3188" y="4008"/>
                </a:lnTo>
                <a:lnTo>
                  <a:pt x="2871" y="4046"/>
                </a:lnTo>
                <a:lnTo>
                  <a:pt x="2554" y="4083"/>
                </a:lnTo>
                <a:lnTo>
                  <a:pt x="1902" y="4083"/>
                </a:lnTo>
                <a:lnTo>
                  <a:pt x="1566" y="4046"/>
                </a:lnTo>
                <a:lnTo>
                  <a:pt x="1250" y="4008"/>
                </a:lnTo>
                <a:lnTo>
                  <a:pt x="951" y="3934"/>
                </a:lnTo>
                <a:lnTo>
                  <a:pt x="672" y="3859"/>
                </a:lnTo>
                <a:lnTo>
                  <a:pt x="411" y="3747"/>
                </a:lnTo>
                <a:lnTo>
                  <a:pt x="187" y="3635"/>
                </a:lnTo>
                <a:lnTo>
                  <a:pt x="1" y="3486"/>
                </a:lnTo>
                <a:close/>
                <a:moveTo>
                  <a:pt x="1" y="4698"/>
                </a:moveTo>
                <a:lnTo>
                  <a:pt x="1" y="5201"/>
                </a:lnTo>
                <a:lnTo>
                  <a:pt x="1" y="5276"/>
                </a:lnTo>
                <a:lnTo>
                  <a:pt x="38" y="5350"/>
                </a:lnTo>
                <a:lnTo>
                  <a:pt x="94" y="5425"/>
                </a:lnTo>
                <a:lnTo>
                  <a:pt x="168" y="5499"/>
                </a:lnTo>
                <a:lnTo>
                  <a:pt x="262" y="5555"/>
                </a:lnTo>
                <a:lnTo>
                  <a:pt x="373" y="5611"/>
                </a:lnTo>
                <a:lnTo>
                  <a:pt x="653" y="5723"/>
                </a:lnTo>
                <a:lnTo>
                  <a:pt x="970" y="5816"/>
                </a:lnTo>
                <a:lnTo>
                  <a:pt x="1361" y="5891"/>
                </a:lnTo>
                <a:lnTo>
                  <a:pt x="1771" y="5928"/>
                </a:lnTo>
                <a:lnTo>
                  <a:pt x="2219" y="5947"/>
                </a:lnTo>
                <a:lnTo>
                  <a:pt x="2666" y="5928"/>
                </a:lnTo>
                <a:lnTo>
                  <a:pt x="3095" y="5891"/>
                </a:lnTo>
                <a:lnTo>
                  <a:pt x="3468" y="5816"/>
                </a:lnTo>
                <a:lnTo>
                  <a:pt x="3803" y="5723"/>
                </a:lnTo>
                <a:lnTo>
                  <a:pt x="4064" y="5611"/>
                </a:lnTo>
                <a:lnTo>
                  <a:pt x="4176" y="5555"/>
                </a:lnTo>
                <a:lnTo>
                  <a:pt x="4269" y="5499"/>
                </a:lnTo>
                <a:lnTo>
                  <a:pt x="4344" y="5425"/>
                </a:lnTo>
                <a:lnTo>
                  <a:pt x="4400" y="5350"/>
                </a:lnTo>
                <a:lnTo>
                  <a:pt x="4437" y="5276"/>
                </a:lnTo>
                <a:lnTo>
                  <a:pt x="4456" y="5201"/>
                </a:lnTo>
                <a:lnTo>
                  <a:pt x="4456" y="4698"/>
                </a:lnTo>
                <a:lnTo>
                  <a:pt x="4251" y="4828"/>
                </a:lnTo>
                <a:lnTo>
                  <a:pt x="4027" y="4922"/>
                </a:lnTo>
                <a:lnTo>
                  <a:pt x="3766" y="5015"/>
                </a:lnTo>
                <a:lnTo>
                  <a:pt x="3486" y="5089"/>
                </a:lnTo>
                <a:lnTo>
                  <a:pt x="3188" y="5127"/>
                </a:lnTo>
                <a:lnTo>
                  <a:pt x="2871" y="5164"/>
                </a:lnTo>
                <a:lnTo>
                  <a:pt x="2554" y="5201"/>
                </a:lnTo>
                <a:lnTo>
                  <a:pt x="1902" y="5201"/>
                </a:lnTo>
                <a:lnTo>
                  <a:pt x="1566" y="5164"/>
                </a:lnTo>
                <a:lnTo>
                  <a:pt x="1250" y="5127"/>
                </a:lnTo>
                <a:lnTo>
                  <a:pt x="951" y="5089"/>
                </a:lnTo>
                <a:lnTo>
                  <a:pt x="672" y="5015"/>
                </a:lnTo>
                <a:lnTo>
                  <a:pt x="411" y="4922"/>
                </a:lnTo>
                <a:lnTo>
                  <a:pt x="187" y="4828"/>
                </a:lnTo>
                <a:lnTo>
                  <a:pt x="1" y="4698"/>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2AB579C-866D-4A15-8A4A-951D43AA8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871" y="3454991"/>
            <a:ext cx="3021101" cy="3021101"/>
          </a:xfrm>
          <a:prstGeom prst="rect">
            <a:avLst/>
          </a:prstGeom>
        </p:spPr>
      </p:pic>
      <p:pic>
        <p:nvPicPr>
          <p:cNvPr id="9" name="Picture 8">
            <a:extLst>
              <a:ext uri="{FF2B5EF4-FFF2-40B4-BE49-F238E27FC236}">
                <a16:creationId xmlns:a16="http://schemas.microsoft.com/office/drawing/2014/main" id="{4531A614-C1EC-4DCA-9C39-7AE101E47B26}"/>
              </a:ext>
            </a:extLst>
          </p:cNvPr>
          <p:cNvPicPr>
            <a:picLocks noChangeAspect="1"/>
          </p:cNvPicPr>
          <p:nvPr/>
        </p:nvPicPr>
        <p:blipFill>
          <a:blip r:embed="rId3"/>
          <a:stretch>
            <a:fillRect/>
          </a:stretch>
        </p:blipFill>
        <p:spPr>
          <a:xfrm>
            <a:off x="7903373" y="3478923"/>
            <a:ext cx="2973235" cy="2973235"/>
          </a:xfrm>
          <a:prstGeom prst="rect">
            <a:avLst/>
          </a:prstGeom>
        </p:spPr>
      </p:pic>
      <p:sp>
        <p:nvSpPr>
          <p:cNvPr id="10" name="TextBox 9">
            <a:extLst>
              <a:ext uri="{FF2B5EF4-FFF2-40B4-BE49-F238E27FC236}">
                <a16:creationId xmlns:a16="http://schemas.microsoft.com/office/drawing/2014/main" id="{AADB7C71-3907-45D1-8350-2448F2C64DCB}"/>
              </a:ext>
            </a:extLst>
          </p:cNvPr>
          <p:cNvSpPr txBox="1"/>
          <p:nvPr/>
        </p:nvSpPr>
        <p:spPr>
          <a:xfrm>
            <a:off x="1934035" y="3821460"/>
            <a:ext cx="2643435" cy="2585323"/>
          </a:xfrm>
          <a:prstGeom prst="rect">
            <a:avLst/>
          </a:prstGeom>
          <a:noFill/>
        </p:spPr>
        <p:txBody>
          <a:bodyPr wrap="square" rtlCol="0">
            <a:spAutoFit/>
          </a:bodyPr>
          <a:lstStyle/>
          <a:p>
            <a:r>
              <a:rPr lang="sr-Latn-RS" dirty="0">
                <a:latin typeface="Muli"/>
              </a:rPr>
              <a:t>Ovime se veličina skupa podataka povećala na </a:t>
            </a:r>
            <a:r>
              <a:rPr lang="sr-Latn-RS" dirty="0">
                <a:solidFill>
                  <a:schemeClr val="accent1"/>
                </a:solidFill>
                <a:latin typeface="Muli"/>
              </a:rPr>
              <a:t>1206</a:t>
            </a:r>
            <a:r>
              <a:rPr lang="sr-Latn-RS" dirty="0">
                <a:latin typeface="Muli"/>
              </a:rPr>
              <a:t> slika u skupu za validaciju i </a:t>
            </a:r>
            <a:r>
              <a:rPr lang="sr-Latn-RS" dirty="0">
                <a:solidFill>
                  <a:schemeClr val="accent1"/>
                </a:solidFill>
                <a:latin typeface="Muli"/>
              </a:rPr>
              <a:t>4762</a:t>
            </a:r>
            <a:r>
              <a:rPr lang="sr-Latn-RS" dirty="0">
                <a:latin typeface="Muli"/>
              </a:rPr>
              <a:t> u skupu za trening. </a:t>
            </a:r>
          </a:p>
          <a:p>
            <a:endParaRPr lang="sr-Latn-RS" dirty="0">
              <a:latin typeface="Muli"/>
            </a:endParaRPr>
          </a:p>
          <a:p>
            <a:r>
              <a:rPr lang="sr-Latn-RS" dirty="0">
                <a:latin typeface="Muli"/>
              </a:rPr>
              <a:t>Preciznost modela je ovime porasla na </a:t>
            </a:r>
            <a:r>
              <a:rPr lang="sr-Latn-RS" dirty="0">
                <a:solidFill>
                  <a:schemeClr val="accent1"/>
                </a:solidFill>
                <a:latin typeface="Muli"/>
              </a:rPr>
              <a:t>71.7%.</a:t>
            </a:r>
          </a:p>
          <a:p>
            <a:endParaRPr lang="en-US" dirty="0"/>
          </a:p>
        </p:txBody>
      </p:sp>
    </p:spTree>
    <p:extLst>
      <p:ext uri="{BB962C8B-B14F-4D97-AF65-F5344CB8AC3E}">
        <p14:creationId xmlns:p14="http://schemas.microsoft.com/office/powerpoint/2010/main" val="58220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26</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Treniranje modela</a:t>
            </a:r>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1667888"/>
            <a:ext cx="9094974" cy="3970318"/>
          </a:xfrm>
          <a:prstGeom prst="rect">
            <a:avLst/>
          </a:prstGeom>
          <a:noFill/>
        </p:spPr>
        <p:txBody>
          <a:bodyPr wrap="square" rtlCol="0">
            <a:spAutoFit/>
          </a:bodyPr>
          <a:lstStyle/>
          <a:p>
            <a:r>
              <a:rPr lang="en-US" dirty="0" err="1">
                <a:latin typeface="Muli"/>
              </a:rPr>
              <a:t>Treniranje</a:t>
            </a:r>
            <a:r>
              <a:rPr lang="en-US" dirty="0">
                <a:latin typeface="Muli"/>
              </a:rPr>
              <a:t> </a:t>
            </a:r>
            <a:r>
              <a:rPr lang="en-US" dirty="0" err="1">
                <a:latin typeface="Muli"/>
              </a:rPr>
              <a:t>modela</a:t>
            </a:r>
            <a:r>
              <a:rPr lang="en-US" dirty="0">
                <a:latin typeface="Muli"/>
              </a:rPr>
              <a:t> </a:t>
            </a:r>
            <a:r>
              <a:rPr lang="en-US" dirty="0" err="1">
                <a:latin typeface="Muli"/>
              </a:rPr>
              <a:t>obuhvata</a:t>
            </a:r>
            <a:r>
              <a:rPr lang="en-US" dirty="0">
                <a:latin typeface="Muli"/>
              </a:rPr>
              <a:t> </a:t>
            </a:r>
            <a:r>
              <a:rPr lang="en-US" dirty="0" err="1">
                <a:latin typeface="Muli"/>
              </a:rPr>
              <a:t>prilago</a:t>
            </a:r>
            <a:r>
              <a:rPr lang="sr-Latn-RS" dirty="0">
                <a:latin typeface="Muli"/>
              </a:rPr>
              <a:t>đavanje algoritma setu podataka koji opisuje problem.</a:t>
            </a:r>
            <a:endParaRPr lang="en-US" dirty="0">
              <a:latin typeface="Muli"/>
            </a:endParaRPr>
          </a:p>
          <a:p>
            <a:endParaRPr lang="en-US" dirty="0">
              <a:latin typeface="Muli"/>
            </a:endParaRPr>
          </a:p>
          <a:p>
            <a:r>
              <a:rPr lang="sr-Latn-RS" dirty="0">
                <a:latin typeface="Muli"/>
              </a:rPr>
              <a:t>Treniranje modela mašinskog učenja je izuzetno zahtevan zadatak sa aspekta procesorske moći potrebne za treniranje modela, naročito ukoliko se model trenira na velikom setu podataka, kao što je u ovom radu slučaj.</a:t>
            </a:r>
          </a:p>
          <a:p>
            <a:endParaRPr lang="sr-Latn-RS" dirty="0">
              <a:latin typeface="Muli"/>
            </a:endParaRPr>
          </a:p>
          <a:p>
            <a:r>
              <a:rPr lang="sr-Latn-RS" dirty="0">
                <a:latin typeface="Muli"/>
              </a:rPr>
              <a:t>Treniranje na lokalnoj mašini izuzetno sporo, bez GPU, na laptopu, proces traje i nekoliko dana.</a:t>
            </a:r>
          </a:p>
          <a:p>
            <a:endParaRPr lang="sr-Latn-RS" dirty="0">
              <a:solidFill>
                <a:schemeClr val="accent1"/>
              </a:solidFill>
              <a:latin typeface="Muli"/>
            </a:endParaRPr>
          </a:p>
          <a:p>
            <a:r>
              <a:rPr lang="sr-Latn-RS" dirty="0">
                <a:latin typeface="Muli"/>
              </a:rPr>
              <a:t>Model korišćen u radu je treniran na Kaggle google-ovoj platformi za mašinsko učenje, jer pruža laku integraciju sa skupom podataka, kao i okruženje koje već dolazi sa TensorFlow bibliotekom i besplatno se može koristiti Nvidia GPU kako bi trening bio brži.</a:t>
            </a:r>
          </a:p>
          <a:p>
            <a:endParaRPr lang="sr-Latn-RS" dirty="0">
              <a:latin typeface="Muli"/>
            </a:endParaRPr>
          </a:p>
          <a:p>
            <a:r>
              <a:rPr lang="sr-Latn-RS" dirty="0">
                <a:latin typeface="Muli"/>
              </a:rPr>
              <a:t>Treniranje se odvija u zasebnoj sesiji i ne zahteva nikakav korisnički unos, već je potrebno samo po završetku preuzeti istreniran model i rezultate evaluacije.</a:t>
            </a:r>
          </a:p>
        </p:txBody>
      </p:sp>
      <p:grpSp>
        <p:nvGrpSpPr>
          <p:cNvPr id="16" name="Google Shape;1035;p47">
            <a:extLst>
              <a:ext uri="{FF2B5EF4-FFF2-40B4-BE49-F238E27FC236}">
                <a16:creationId xmlns:a16="http://schemas.microsoft.com/office/drawing/2014/main" id="{7E22B013-C9E0-40D2-8397-877182721F3E}"/>
              </a:ext>
            </a:extLst>
          </p:cNvPr>
          <p:cNvGrpSpPr/>
          <p:nvPr/>
        </p:nvGrpSpPr>
        <p:grpSpPr>
          <a:xfrm>
            <a:off x="814990" y="404234"/>
            <a:ext cx="651767" cy="923631"/>
            <a:chOff x="6730350" y="2315900"/>
            <a:chExt cx="257700" cy="420100"/>
          </a:xfrm>
          <a:solidFill>
            <a:schemeClr val="tx1"/>
          </a:solidFill>
        </p:grpSpPr>
        <p:sp>
          <p:nvSpPr>
            <p:cNvPr id="17" name="Google Shape;1036;p47">
              <a:extLst>
                <a:ext uri="{FF2B5EF4-FFF2-40B4-BE49-F238E27FC236}">
                  <a16:creationId xmlns:a16="http://schemas.microsoft.com/office/drawing/2014/main" id="{F36D3F62-2788-4BA3-BFF3-AF68C2E7883F}"/>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37;p47">
              <a:extLst>
                <a:ext uri="{FF2B5EF4-FFF2-40B4-BE49-F238E27FC236}">
                  <a16:creationId xmlns:a16="http://schemas.microsoft.com/office/drawing/2014/main" id="{2E131C76-CE03-4B41-B5B3-C6197D383658}"/>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8;p47">
              <a:extLst>
                <a:ext uri="{FF2B5EF4-FFF2-40B4-BE49-F238E27FC236}">
                  <a16:creationId xmlns:a16="http://schemas.microsoft.com/office/drawing/2014/main" id="{51ECED58-703C-4DCD-9C04-424F87E34382}"/>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9;p47">
              <a:extLst>
                <a:ext uri="{FF2B5EF4-FFF2-40B4-BE49-F238E27FC236}">
                  <a16:creationId xmlns:a16="http://schemas.microsoft.com/office/drawing/2014/main" id="{BF4D8CDF-FC78-42D4-B4A6-2A816C1C8CF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0;p47">
              <a:extLst>
                <a:ext uri="{FF2B5EF4-FFF2-40B4-BE49-F238E27FC236}">
                  <a16:creationId xmlns:a16="http://schemas.microsoft.com/office/drawing/2014/main" id="{E77CD87B-635E-41D5-9B9F-E31215E42CD3}"/>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52;p7">
            <a:extLst>
              <a:ext uri="{FF2B5EF4-FFF2-40B4-BE49-F238E27FC236}">
                <a16:creationId xmlns:a16="http://schemas.microsoft.com/office/drawing/2014/main" id="{D649EDF0-731B-476A-B860-AC62334FDC2E}"/>
              </a:ext>
            </a:extLst>
          </p:cNvPr>
          <p:cNvSpPr/>
          <p:nvPr/>
        </p:nvSpPr>
        <p:spPr>
          <a:xfrm>
            <a:off x="46287" y="1393657"/>
            <a:ext cx="513550" cy="279183"/>
          </a:xfrm>
          <a:custGeom>
            <a:avLst/>
            <a:gdLst/>
            <a:ahLst/>
            <a:cxnLst/>
            <a:rect l="l" t="t" r="r" b="b"/>
            <a:pathLst>
              <a:path w="7439" h="4456" extrusionOk="0">
                <a:moveTo>
                  <a:pt x="3580" y="0"/>
                </a:moveTo>
                <a:lnTo>
                  <a:pt x="3449" y="38"/>
                </a:lnTo>
                <a:lnTo>
                  <a:pt x="206" y="1025"/>
                </a:lnTo>
                <a:lnTo>
                  <a:pt x="131" y="1063"/>
                </a:lnTo>
                <a:lnTo>
                  <a:pt x="57" y="1137"/>
                </a:lnTo>
                <a:lnTo>
                  <a:pt x="20" y="1212"/>
                </a:lnTo>
                <a:lnTo>
                  <a:pt x="1" y="1286"/>
                </a:lnTo>
                <a:lnTo>
                  <a:pt x="20" y="1380"/>
                </a:lnTo>
                <a:lnTo>
                  <a:pt x="57" y="1454"/>
                </a:lnTo>
                <a:lnTo>
                  <a:pt x="131" y="1510"/>
                </a:lnTo>
                <a:lnTo>
                  <a:pt x="206" y="1566"/>
                </a:lnTo>
                <a:lnTo>
                  <a:pt x="784" y="1734"/>
                </a:lnTo>
                <a:lnTo>
                  <a:pt x="691" y="1846"/>
                </a:lnTo>
                <a:lnTo>
                  <a:pt x="635" y="1976"/>
                </a:lnTo>
                <a:lnTo>
                  <a:pt x="597" y="2125"/>
                </a:lnTo>
                <a:lnTo>
                  <a:pt x="579" y="2274"/>
                </a:lnTo>
                <a:lnTo>
                  <a:pt x="486" y="2330"/>
                </a:lnTo>
                <a:lnTo>
                  <a:pt x="430" y="2405"/>
                </a:lnTo>
                <a:lnTo>
                  <a:pt x="392" y="2498"/>
                </a:lnTo>
                <a:lnTo>
                  <a:pt x="374" y="2591"/>
                </a:lnTo>
                <a:lnTo>
                  <a:pt x="392" y="2684"/>
                </a:lnTo>
                <a:lnTo>
                  <a:pt x="430" y="2759"/>
                </a:lnTo>
                <a:lnTo>
                  <a:pt x="467" y="2834"/>
                </a:lnTo>
                <a:lnTo>
                  <a:pt x="541" y="2889"/>
                </a:lnTo>
                <a:lnTo>
                  <a:pt x="243" y="4232"/>
                </a:lnTo>
                <a:lnTo>
                  <a:pt x="243" y="4306"/>
                </a:lnTo>
                <a:lnTo>
                  <a:pt x="280" y="4381"/>
                </a:lnTo>
                <a:lnTo>
                  <a:pt x="336" y="4437"/>
                </a:lnTo>
                <a:lnTo>
                  <a:pt x="430" y="4455"/>
                </a:lnTo>
                <a:lnTo>
                  <a:pt x="1082" y="4455"/>
                </a:lnTo>
                <a:lnTo>
                  <a:pt x="1157" y="4437"/>
                </a:lnTo>
                <a:lnTo>
                  <a:pt x="1212" y="4381"/>
                </a:lnTo>
                <a:lnTo>
                  <a:pt x="1250" y="4306"/>
                </a:lnTo>
                <a:lnTo>
                  <a:pt x="1250" y="4232"/>
                </a:lnTo>
                <a:lnTo>
                  <a:pt x="970" y="2889"/>
                </a:lnTo>
                <a:lnTo>
                  <a:pt x="1026" y="2834"/>
                </a:lnTo>
                <a:lnTo>
                  <a:pt x="1082" y="2759"/>
                </a:lnTo>
                <a:lnTo>
                  <a:pt x="1119" y="2684"/>
                </a:lnTo>
                <a:lnTo>
                  <a:pt x="1119" y="2591"/>
                </a:lnTo>
                <a:lnTo>
                  <a:pt x="1101" y="2498"/>
                </a:lnTo>
                <a:lnTo>
                  <a:pt x="1063" y="2405"/>
                </a:lnTo>
                <a:lnTo>
                  <a:pt x="1007" y="2330"/>
                </a:lnTo>
                <a:lnTo>
                  <a:pt x="933" y="2274"/>
                </a:lnTo>
                <a:lnTo>
                  <a:pt x="970" y="2162"/>
                </a:lnTo>
                <a:lnTo>
                  <a:pt x="1007" y="2032"/>
                </a:lnTo>
                <a:lnTo>
                  <a:pt x="1082" y="1939"/>
                </a:lnTo>
                <a:lnTo>
                  <a:pt x="1175" y="1846"/>
                </a:lnTo>
                <a:lnTo>
                  <a:pt x="3449" y="2554"/>
                </a:lnTo>
                <a:lnTo>
                  <a:pt x="3542" y="2573"/>
                </a:lnTo>
                <a:lnTo>
                  <a:pt x="3673" y="2591"/>
                </a:lnTo>
                <a:lnTo>
                  <a:pt x="3822" y="2591"/>
                </a:lnTo>
                <a:lnTo>
                  <a:pt x="3990" y="2554"/>
                </a:lnTo>
                <a:lnTo>
                  <a:pt x="7233" y="1566"/>
                </a:lnTo>
                <a:lnTo>
                  <a:pt x="7326" y="1510"/>
                </a:lnTo>
                <a:lnTo>
                  <a:pt x="7382" y="1454"/>
                </a:lnTo>
                <a:lnTo>
                  <a:pt x="7420" y="1380"/>
                </a:lnTo>
                <a:lnTo>
                  <a:pt x="7438" y="1286"/>
                </a:lnTo>
                <a:lnTo>
                  <a:pt x="7420" y="1212"/>
                </a:lnTo>
                <a:lnTo>
                  <a:pt x="7382" y="1137"/>
                </a:lnTo>
                <a:lnTo>
                  <a:pt x="7326" y="1063"/>
                </a:lnTo>
                <a:lnTo>
                  <a:pt x="7233" y="1025"/>
                </a:lnTo>
                <a:lnTo>
                  <a:pt x="3990" y="38"/>
                </a:lnTo>
                <a:lnTo>
                  <a:pt x="3859" y="0"/>
                </a:lnTo>
                <a:close/>
                <a:moveTo>
                  <a:pt x="1660" y="2386"/>
                </a:moveTo>
                <a:lnTo>
                  <a:pt x="1492" y="3710"/>
                </a:lnTo>
                <a:lnTo>
                  <a:pt x="1511" y="3784"/>
                </a:lnTo>
                <a:lnTo>
                  <a:pt x="1548" y="3859"/>
                </a:lnTo>
                <a:lnTo>
                  <a:pt x="1585" y="3933"/>
                </a:lnTo>
                <a:lnTo>
                  <a:pt x="1660" y="4008"/>
                </a:lnTo>
                <a:lnTo>
                  <a:pt x="1772" y="4064"/>
                </a:lnTo>
                <a:lnTo>
                  <a:pt x="1883" y="4120"/>
                </a:lnTo>
                <a:lnTo>
                  <a:pt x="2144" y="4232"/>
                </a:lnTo>
                <a:lnTo>
                  <a:pt x="2480" y="4325"/>
                </a:lnTo>
                <a:lnTo>
                  <a:pt x="2853" y="4399"/>
                </a:lnTo>
                <a:lnTo>
                  <a:pt x="3281" y="4437"/>
                </a:lnTo>
                <a:lnTo>
                  <a:pt x="3729" y="4455"/>
                </a:lnTo>
                <a:lnTo>
                  <a:pt x="4176" y="4437"/>
                </a:lnTo>
                <a:lnTo>
                  <a:pt x="4586" y="4399"/>
                </a:lnTo>
                <a:lnTo>
                  <a:pt x="4959" y="4325"/>
                </a:lnTo>
                <a:lnTo>
                  <a:pt x="5295" y="4232"/>
                </a:lnTo>
                <a:lnTo>
                  <a:pt x="5574" y="4120"/>
                </a:lnTo>
                <a:lnTo>
                  <a:pt x="5686" y="4064"/>
                </a:lnTo>
                <a:lnTo>
                  <a:pt x="5779" y="4008"/>
                </a:lnTo>
                <a:lnTo>
                  <a:pt x="5854" y="3933"/>
                </a:lnTo>
                <a:lnTo>
                  <a:pt x="5910" y="3859"/>
                </a:lnTo>
                <a:lnTo>
                  <a:pt x="5928" y="3784"/>
                </a:lnTo>
                <a:lnTo>
                  <a:pt x="5947" y="3710"/>
                </a:lnTo>
                <a:lnTo>
                  <a:pt x="5779" y="2386"/>
                </a:lnTo>
                <a:lnTo>
                  <a:pt x="4102" y="2908"/>
                </a:lnTo>
                <a:lnTo>
                  <a:pt x="3971" y="2945"/>
                </a:lnTo>
                <a:lnTo>
                  <a:pt x="3859" y="2964"/>
                </a:lnTo>
                <a:lnTo>
                  <a:pt x="3654" y="2964"/>
                </a:lnTo>
                <a:lnTo>
                  <a:pt x="3468" y="2945"/>
                </a:lnTo>
                <a:lnTo>
                  <a:pt x="3337" y="2908"/>
                </a:lnTo>
                <a:lnTo>
                  <a:pt x="1660" y="2386"/>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23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26B46B8A-CD24-4DC0-B1F4-CB7FA07D3BD6}"/>
              </a:ext>
            </a:extLst>
          </p:cNvPr>
          <p:cNvSpPr txBox="1">
            <a:spLocks/>
          </p:cNvSpPr>
          <p:nvPr/>
        </p:nvSpPr>
        <p:spPr>
          <a:xfrm>
            <a:off x="3657600" y="2314333"/>
            <a:ext cx="7518400" cy="1546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3600"/>
              <a:buFont typeface="Nixie One"/>
              <a:buNone/>
              <a:defRPr sz="4800" b="0" i="0" u="none" strike="noStrike" cap="none">
                <a:solidFill>
                  <a:srgbClr val="19BBD5"/>
                </a:solidFill>
                <a:latin typeface="Nixie One"/>
                <a:ea typeface="Nixie One"/>
                <a:cs typeface="Nixie One"/>
                <a:sym typeface="Nixie One"/>
              </a:defRPr>
            </a:lvl9pPr>
          </a:lstStyle>
          <a:p>
            <a:r>
              <a:rPr lang="sr-Latn-RS" sz="4400" dirty="0"/>
              <a:t>Android aplikacija</a:t>
            </a:r>
            <a:endParaRPr lang="en-US" sz="4400" kern="0" dirty="0"/>
          </a:p>
        </p:txBody>
      </p:sp>
      <p:sp>
        <p:nvSpPr>
          <p:cNvPr id="5" name="Google Shape;87;p7">
            <a:extLst>
              <a:ext uri="{FF2B5EF4-FFF2-40B4-BE49-F238E27FC236}">
                <a16:creationId xmlns:a16="http://schemas.microsoft.com/office/drawing/2014/main" id="{03F24C1B-5ECB-4E51-98E9-23C29963B7AD}"/>
              </a:ext>
            </a:extLst>
          </p:cNvPr>
          <p:cNvSpPr/>
          <p:nvPr/>
        </p:nvSpPr>
        <p:spPr>
          <a:xfrm>
            <a:off x="1361672" y="2601075"/>
            <a:ext cx="1141472" cy="1655850"/>
          </a:xfrm>
          <a:custGeom>
            <a:avLst/>
            <a:gdLst/>
            <a:ahLst/>
            <a:cxnLst/>
            <a:rect l="l" t="t" r="r" b="b"/>
            <a:pathLst>
              <a:path w="3710" h="5947" extrusionOk="0">
                <a:moveTo>
                  <a:pt x="3020" y="559"/>
                </a:moveTo>
                <a:lnTo>
                  <a:pt x="3076" y="578"/>
                </a:lnTo>
                <a:lnTo>
                  <a:pt x="3113" y="597"/>
                </a:lnTo>
                <a:lnTo>
                  <a:pt x="3151" y="653"/>
                </a:lnTo>
                <a:lnTo>
                  <a:pt x="3169" y="709"/>
                </a:lnTo>
                <a:lnTo>
                  <a:pt x="3169" y="4325"/>
                </a:lnTo>
                <a:lnTo>
                  <a:pt x="3151" y="4381"/>
                </a:lnTo>
                <a:lnTo>
                  <a:pt x="3113" y="4418"/>
                </a:lnTo>
                <a:lnTo>
                  <a:pt x="3076" y="4455"/>
                </a:lnTo>
                <a:lnTo>
                  <a:pt x="653" y="4455"/>
                </a:lnTo>
                <a:lnTo>
                  <a:pt x="597" y="4418"/>
                </a:lnTo>
                <a:lnTo>
                  <a:pt x="578" y="4381"/>
                </a:lnTo>
                <a:lnTo>
                  <a:pt x="560" y="4325"/>
                </a:lnTo>
                <a:lnTo>
                  <a:pt x="560" y="709"/>
                </a:lnTo>
                <a:lnTo>
                  <a:pt x="578" y="653"/>
                </a:lnTo>
                <a:lnTo>
                  <a:pt x="597" y="597"/>
                </a:lnTo>
                <a:lnTo>
                  <a:pt x="653" y="578"/>
                </a:lnTo>
                <a:lnTo>
                  <a:pt x="709" y="559"/>
                </a:lnTo>
                <a:close/>
                <a:moveTo>
                  <a:pt x="1939" y="4847"/>
                </a:moveTo>
                <a:lnTo>
                  <a:pt x="2014" y="4865"/>
                </a:lnTo>
                <a:lnTo>
                  <a:pt x="2069" y="4902"/>
                </a:lnTo>
                <a:lnTo>
                  <a:pt x="2125" y="4940"/>
                </a:lnTo>
                <a:lnTo>
                  <a:pt x="2163" y="4996"/>
                </a:lnTo>
                <a:lnTo>
                  <a:pt x="2200" y="5070"/>
                </a:lnTo>
                <a:lnTo>
                  <a:pt x="2219" y="5126"/>
                </a:lnTo>
                <a:lnTo>
                  <a:pt x="2237" y="5201"/>
                </a:lnTo>
                <a:lnTo>
                  <a:pt x="2219" y="5275"/>
                </a:lnTo>
                <a:lnTo>
                  <a:pt x="2200" y="5350"/>
                </a:lnTo>
                <a:lnTo>
                  <a:pt x="2163" y="5424"/>
                </a:lnTo>
                <a:lnTo>
                  <a:pt x="2125" y="5480"/>
                </a:lnTo>
                <a:lnTo>
                  <a:pt x="2069" y="5518"/>
                </a:lnTo>
                <a:lnTo>
                  <a:pt x="2014" y="5555"/>
                </a:lnTo>
                <a:lnTo>
                  <a:pt x="1939" y="5574"/>
                </a:lnTo>
                <a:lnTo>
                  <a:pt x="1790" y="5574"/>
                </a:lnTo>
                <a:lnTo>
                  <a:pt x="1715" y="5555"/>
                </a:lnTo>
                <a:lnTo>
                  <a:pt x="1659" y="5518"/>
                </a:lnTo>
                <a:lnTo>
                  <a:pt x="1603" y="5480"/>
                </a:lnTo>
                <a:lnTo>
                  <a:pt x="1548" y="5424"/>
                </a:lnTo>
                <a:lnTo>
                  <a:pt x="1529" y="5350"/>
                </a:lnTo>
                <a:lnTo>
                  <a:pt x="1492" y="5275"/>
                </a:lnTo>
                <a:lnTo>
                  <a:pt x="1492" y="5201"/>
                </a:lnTo>
                <a:lnTo>
                  <a:pt x="1492" y="5126"/>
                </a:lnTo>
                <a:lnTo>
                  <a:pt x="1529" y="5070"/>
                </a:lnTo>
                <a:lnTo>
                  <a:pt x="1548" y="4996"/>
                </a:lnTo>
                <a:lnTo>
                  <a:pt x="1603" y="4940"/>
                </a:lnTo>
                <a:lnTo>
                  <a:pt x="1659" y="4902"/>
                </a:lnTo>
                <a:lnTo>
                  <a:pt x="1715" y="4865"/>
                </a:lnTo>
                <a:lnTo>
                  <a:pt x="1790" y="4847"/>
                </a:lnTo>
                <a:close/>
                <a:moveTo>
                  <a:pt x="560" y="0"/>
                </a:moveTo>
                <a:lnTo>
                  <a:pt x="448" y="19"/>
                </a:lnTo>
                <a:lnTo>
                  <a:pt x="355" y="56"/>
                </a:lnTo>
                <a:lnTo>
                  <a:pt x="243" y="93"/>
                </a:lnTo>
                <a:lnTo>
                  <a:pt x="168" y="168"/>
                </a:lnTo>
                <a:lnTo>
                  <a:pt x="94" y="261"/>
                </a:lnTo>
                <a:lnTo>
                  <a:pt x="56" y="354"/>
                </a:lnTo>
                <a:lnTo>
                  <a:pt x="19" y="448"/>
                </a:lnTo>
                <a:lnTo>
                  <a:pt x="0" y="559"/>
                </a:lnTo>
                <a:lnTo>
                  <a:pt x="0" y="5387"/>
                </a:lnTo>
                <a:lnTo>
                  <a:pt x="19" y="5499"/>
                </a:lnTo>
                <a:lnTo>
                  <a:pt x="56" y="5611"/>
                </a:lnTo>
                <a:lnTo>
                  <a:pt x="94" y="5704"/>
                </a:lnTo>
                <a:lnTo>
                  <a:pt x="168" y="5779"/>
                </a:lnTo>
                <a:lnTo>
                  <a:pt x="243" y="5853"/>
                </a:lnTo>
                <a:lnTo>
                  <a:pt x="355" y="5909"/>
                </a:lnTo>
                <a:lnTo>
                  <a:pt x="448" y="5928"/>
                </a:lnTo>
                <a:lnTo>
                  <a:pt x="560" y="5946"/>
                </a:lnTo>
                <a:lnTo>
                  <a:pt x="3169" y="5946"/>
                </a:lnTo>
                <a:lnTo>
                  <a:pt x="3281" y="5928"/>
                </a:lnTo>
                <a:lnTo>
                  <a:pt x="3374" y="5909"/>
                </a:lnTo>
                <a:lnTo>
                  <a:pt x="3467" y="5853"/>
                </a:lnTo>
                <a:lnTo>
                  <a:pt x="3561" y="5779"/>
                </a:lnTo>
                <a:lnTo>
                  <a:pt x="3617" y="5704"/>
                </a:lnTo>
                <a:lnTo>
                  <a:pt x="3672" y="5611"/>
                </a:lnTo>
                <a:lnTo>
                  <a:pt x="3710" y="5499"/>
                </a:lnTo>
                <a:lnTo>
                  <a:pt x="3710" y="5387"/>
                </a:lnTo>
                <a:lnTo>
                  <a:pt x="3710" y="559"/>
                </a:lnTo>
                <a:lnTo>
                  <a:pt x="3710" y="448"/>
                </a:lnTo>
                <a:lnTo>
                  <a:pt x="3672" y="354"/>
                </a:lnTo>
                <a:lnTo>
                  <a:pt x="3617" y="261"/>
                </a:lnTo>
                <a:lnTo>
                  <a:pt x="3561" y="168"/>
                </a:lnTo>
                <a:lnTo>
                  <a:pt x="3467" y="93"/>
                </a:lnTo>
                <a:lnTo>
                  <a:pt x="3374" y="56"/>
                </a:lnTo>
                <a:lnTo>
                  <a:pt x="3281" y="19"/>
                </a:lnTo>
                <a:lnTo>
                  <a:pt x="3169" y="0"/>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307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28</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Android aplikacija</a:t>
            </a:r>
          </a:p>
        </p:txBody>
      </p:sp>
      <p:sp>
        <p:nvSpPr>
          <p:cNvPr id="25" name="TextBox 24">
            <a:extLst>
              <a:ext uri="{FF2B5EF4-FFF2-40B4-BE49-F238E27FC236}">
                <a16:creationId xmlns:a16="http://schemas.microsoft.com/office/drawing/2014/main" id="{12F8B982-AE5D-465C-B7A3-F6407794CDC1}"/>
              </a:ext>
            </a:extLst>
          </p:cNvPr>
          <p:cNvSpPr txBox="1"/>
          <p:nvPr/>
        </p:nvSpPr>
        <p:spPr>
          <a:xfrm>
            <a:off x="1934035" y="1667888"/>
            <a:ext cx="9094974" cy="3693319"/>
          </a:xfrm>
          <a:prstGeom prst="rect">
            <a:avLst/>
          </a:prstGeom>
          <a:noFill/>
        </p:spPr>
        <p:txBody>
          <a:bodyPr wrap="square" rtlCol="0">
            <a:spAutoFit/>
          </a:bodyPr>
          <a:lstStyle/>
          <a:p>
            <a:r>
              <a:rPr lang="sr-Latn-RS" dirty="0">
                <a:latin typeface="Muli"/>
              </a:rPr>
              <a:t>Android aplikacija je kreirana kako bi vozaču u toku vožnje, na koristan način, prikazala detektovane znakove.</a:t>
            </a:r>
          </a:p>
          <a:p>
            <a:endParaRPr lang="sr-Latn-RS" dirty="0">
              <a:latin typeface="Muli"/>
            </a:endParaRPr>
          </a:p>
          <a:p>
            <a:r>
              <a:rPr lang="sr-Latn-RS" dirty="0">
                <a:latin typeface="Muli"/>
              </a:rPr>
              <a:t>Korišćeno razvojno okruženje je </a:t>
            </a:r>
            <a:r>
              <a:rPr lang="sr-Latn-RS" dirty="0">
                <a:solidFill>
                  <a:schemeClr val="accent1"/>
                </a:solidFill>
                <a:latin typeface="Muli"/>
              </a:rPr>
              <a:t>Android Studio 2020.3.1. </a:t>
            </a:r>
            <a:r>
              <a:rPr lang="sr-Latn-RS" dirty="0">
                <a:latin typeface="Muli"/>
              </a:rPr>
              <a:t>Aplikacija je pisana u programskom jeziku Java i testirana na virtualnoj mašini koja replicira </a:t>
            </a:r>
            <a:r>
              <a:rPr lang="sr-Latn-RS" dirty="0">
                <a:solidFill>
                  <a:schemeClr val="accent1"/>
                </a:solidFill>
                <a:latin typeface="Muli"/>
              </a:rPr>
              <a:t>Google Pixel4 </a:t>
            </a:r>
            <a:r>
              <a:rPr lang="sr-Latn-RS" dirty="0">
                <a:latin typeface="Muli"/>
              </a:rPr>
              <a:t>sa API nivoom 29 i </a:t>
            </a:r>
            <a:r>
              <a:rPr lang="sr-Latn-RS" dirty="0">
                <a:solidFill>
                  <a:schemeClr val="accent1"/>
                </a:solidFill>
                <a:latin typeface="Muli"/>
              </a:rPr>
              <a:t>Honor JSN-L21</a:t>
            </a:r>
            <a:r>
              <a:rPr lang="sr-Latn-RS" dirty="0">
                <a:latin typeface="Muli"/>
              </a:rPr>
              <a:t> sa android API nivoom 29.</a:t>
            </a:r>
          </a:p>
          <a:p>
            <a:endParaRPr lang="sr-Latn-RS" dirty="0">
              <a:latin typeface="Muli"/>
            </a:endParaRPr>
          </a:p>
          <a:p>
            <a:r>
              <a:rPr lang="sr-Latn-RS" dirty="0">
                <a:latin typeface="Muli"/>
              </a:rPr>
              <a:t>Nakon odabira željenog moda rada, aplikacija od korisnika ne zahteva nikakav dodatni unos, omogućujući mu da se usresredi na vožnju.</a:t>
            </a:r>
          </a:p>
          <a:p>
            <a:endParaRPr lang="sr-Latn-RS" dirty="0">
              <a:latin typeface="Muli"/>
            </a:endParaRPr>
          </a:p>
          <a:p>
            <a:r>
              <a:rPr lang="sr-Latn-RS" dirty="0">
                <a:latin typeface="Muli"/>
              </a:rPr>
              <a:t>Aplikacija može raditi u 2 moda rada, a to su:</a:t>
            </a:r>
          </a:p>
          <a:p>
            <a:pPr marL="285750" indent="-285750">
              <a:buFont typeface="Wingdings" panose="05000000000000000000" pitchFamily="2" charset="2"/>
              <a:buChar char="v"/>
            </a:pPr>
            <a:r>
              <a:rPr lang="sr-Latn-RS" dirty="0">
                <a:latin typeface="Muli"/>
              </a:rPr>
              <a:t>Kompjuterski vid</a:t>
            </a:r>
          </a:p>
          <a:p>
            <a:pPr marL="285750" indent="-285750">
              <a:buFont typeface="Wingdings" panose="05000000000000000000" pitchFamily="2" charset="2"/>
              <a:buChar char="v"/>
            </a:pPr>
            <a:r>
              <a:rPr lang="sr-Latn-RS" dirty="0">
                <a:latin typeface="Muli"/>
              </a:rPr>
              <a:t>Detekcija saobraćajnih znakova</a:t>
            </a:r>
          </a:p>
        </p:txBody>
      </p:sp>
      <p:grpSp>
        <p:nvGrpSpPr>
          <p:cNvPr id="12" name="Google Shape;1035;p47">
            <a:extLst>
              <a:ext uri="{FF2B5EF4-FFF2-40B4-BE49-F238E27FC236}">
                <a16:creationId xmlns:a16="http://schemas.microsoft.com/office/drawing/2014/main" id="{98D19FB4-462C-4996-A3D4-9C1EF68B0248}"/>
              </a:ext>
            </a:extLst>
          </p:cNvPr>
          <p:cNvGrpSpPr/>
          <p:nvPr/>
        </p:nvGrpSpPr>
        <p:grpSpPr>
          <a:xfrm>
            <a:off x="164324" y="1327865"/>
            <a:ext cx="288681" cy="409095"/>
            <a:chOff x="6730350" y="2315900"/>
            <a:chExt cx="257700" cy="420100"/>
          </a:xfrm>
          <a:solidFill>
            <a:schemeClr val="accent2"/>
          </a:solidFill>
        </p:grpSpPr>
        <p:sp>
          <p:nvSpPr>
            <p:cNvPr id="13" name="Google Shape;1036;p47">
              <a:extLst>
                <a:ext uri="{FF2B5EF4-FFF2-40B4-BE49-F238E27FC236}">
                  <a16:creationId xmlns:a16="http://schemas.microsoft.com/office/drawing/2014/main" id="{9FDB1735-1666-4055-B35E-6855F2C7CAC9}"/>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37;p47">
              <a:extLst>
                <a:ext uri="{FF2B5EF4-FFF2-40B4-BE49-F238E27FC236}">
                  <a16:creationId xmlns:a16="http://schemas.microsoft.com/office/drawing/2014/main" id="{252AD069-67D4-40C9-906F-45E349D028B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8;p47">
              <a:extLst>
                <a:ext uri="{FF2B5EF4-FFF2-40B4-BE49-F238E27FC236}">
                  <a16:creationId xmlns:a16="http://schemas.microsoft.com/office/drawing/2014/main" id="{E4CBBD1D-64B8-4764-9C19-D94AF9BAFB6C}"/>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9;p47">
              <a:extLst>
                <a:ext uri="{FF2B5EF4-FFF2-40B4-BE49-F238E27FC236}">
                  <a16:creationId xmlns:a16="http://schemas.microsoft.com/office/drawing/2014/main" id="{336EC7F0-35E5-4794-91EC-A477145D1136}"/>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0;p47">
              <a:extLst>
                <a:ext uri="{FF2B5EF4-FFF2-40B4-BE49-F238E27FC236}">
                  <a16:creationId xmlns:a16="http://schemas.microsoft.com/office/drawing/2014/main" id="{3371338E-7467-4DCC-B394-E0A8D7C4E331}"/>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87;p7">
            <a:extLst>
              <a:ext uri="{FF2B5EF4-FFF2-40B4-BE49-F238E27FC236}">
                <a16:creationId xmlns:a16="http://schemas.microsoft.com/office/drawing/2014/main" id="{1FC3A896-C853-4E0E-BBBA-37F74A2A81E9}"/>
              </a:ext>
            </a:extLst>
          </p:cNvPr>
          <p:cNvSpPr/>
          <p:nvPr/>
        </p:nvSpPr>
        <p:spPr>
          <a:xfrm>
            <a:off x="830500" y="437512"/>
            <a:ext cx="635079" cy="921263"/>
          </a:xfrm>
          <a:custGeom>
            <a:avLst/>
            <a:gdLst/>
            <a:ahLst/>
            <a:cxnLst/>
            <a:rect l="l" t="t" r="r" b="b"/>
            <a:pathLst>
              <a:path w="3710" h="5947" extrusionOk="0">
                <a:moveTo>
                  <a:pt x="3020" y="559"/>
                </a:moveTo>
                <a:lnTo>
                  <a:pt x="3076" y="578"/>
                </a:lnTo>
                <a:lnTo>
                  <a:pt x="3113" y="597"/>
                </a:lnTo>
                <a:lnTo>
                  <a:pt x="3151" y="653"/>
                </a:lnTo>
                <a:lnTo>
                  <a:pt x="3169" y="709"/>
                </a:lnTo>
                <a:lnTo>
                  <a:pt x="3169" y="4325"/>
                </a:lnTo>
                <a:lnTo>
                  <a:pt x="3151" y="4381"/>
                </a:lnTo>
                <a:lnTo>
                  <a:pt x="3113" y="4418"/>
                </a:lnTo>
                <a:lnTo>
                  <a:pt x="3076" y="4455"/>
                </a:lnTo>
                <a:lnTo>
                  <a:pt x="653" y="4455"/>
                </a:lnTo>
                <a:lnTo>
                  <a:pt x="597" y="4418"/>
                </a:lnTo>
                <a:lnTo>
                  <a:pt x="578" y="4381"/>
                </a:lnTo>
                <a:lnTo>
                  <a:pt x="560" y="4325"/>
                </a:lnTo>
                <a:lnTo>
                  <a:pt x="560" y="709"/>
                </a:lnTo>
                <a:lnTo>
                  <a:pt x="578" y="653"/>
                </a:lnTo>
                <a:lnTo>
                  <a:pt x="597" y="597"/>
                </a:lnTo>
                <a:lnTo>
                  <a:pt x="653" y="578"/>
                </a:lnTo>
                <a:lnTo>
                  <a:pt x="709" y="559"/>
                </a:lnTo>
                <a:close/>
                <a:moveTo>
                  <a:pt x="1939" y="4847"/>
                </a:moveTo>
                <a:lnTo>
                  <a:pt x="2014" y="4865"/>
                </a:lnTo>
                <a:lnTo>
                  <a:pt x="2069" y="4902"/>
                </a:lnTo>
                <a:lnTo>
                  <a:pt x="2125" y="4940"/>
                </a:lnTo>
                <a:lnTo>
                  <a:pt x="2163" y="4996"/>
                </a:lnTo>
                <a:lnTo>
                  <a:pt x="2200" y="5070"/>
                </a:lnTo>
                <a:lnTo>
                  <a:pt x="2219" y="5126"/>
                </a:lnTo>
                <a:lnTo>
                  <a:pt x="2237" y="5201"/>
                </a:lnTo>
                <a:lnTo>
                  <a:pt x="2219" y="5275"/>
                </a:lnTo>
                <a:lnTo>
                  <a:pt x="2200" y="5350"/>
                </a:lnTo>
                <a:lnTo>
                  <a:pt x="2163" y="5424"/>
                </a:lnTo>
                <a:lnTo>
                  <a:pt x="2125" y="5480"/>
                </a:lnTo>
                <a:lnTo>
                  <a:pt x="2069" y="5518"/>
                </a:lnTo>
                <a:lnTo>
                  <a:pt x="2014" y="5555"/>
                </a:lnTo>
                <a:lnTo>
                  <a:pt x="1939" y="5574"/>
                </a:lnTo>
                <a:lnTo>
                  <a:pt x="1790" y="5574"/>
                </a:lnTo>
                <a:lnTo>
                  <a:pt x="1715" y="5555"/>
                </a:lnTo>
                <a:lnTo>
                  <a:pt x="1659" y="5518"/>
                </a:lnTo>
                <a:lnTo>
                  <a:pt x="1603" y="5480"/>
                </a:lnTo>
                <a:lnTo>
                  <a:pt x="1548" y="5424"/>
                </a:lnTo>
                <a:lnTo>
                  <a:pt x="1529" y="5350"/>
                </a:lnTo>
                <a:lnTo>
                  <a:pt x="1492" y="5275"/>
                </a:lnTo>
                <a:lnTo>
                  <a:pt x="1492" y="5201"/>
                </a:lnTo>
                <a:lnTo>
                  <a:pt x="1492" y="5126"/>
                </a:lnTo>
                <a:lnTo>
                  <a:pt x="1529" y="5070"/>
                </a:lnTo>
                <a:lnTo>
                  <a:pt x="1548" y="4996"/>
                </a:lnTo>
                <a:lnTo>
                  <a:pt x="1603" y="4940"/>
                </a:lnTo>
                <a:lnTo>
                  <a:pt x="1659" y="4902"/>
                </a:lnTo>
                <a:lnTo>
                  <a:pt x="1715" y="4865"/>
                </a:lnTo>
                <a:lnTo>
                  <a:pt x="1790" y="4847"/>
                </a:lnTo>
                <a:close/>
                <a:moveTo>
                  <a:pt x="560" y="0"/>
                </a:moveTo>
                <a:lnTo>
                  <a:pt x="448" y="19"/>
                </a:lnTo>
                <a:lnTo>
                  <a:pt x="355" y="56"/>
                </a:lnTo>
                <a:lnTo>
                  <a:pt x="243" y="93"/>
                </a:lnTo>
                <a:lnTo>
                  <a:pt x="168" y="168"/>
                </a:lnTo>
                <a:lnTo>
                  <a:pt x="94" y="261"/>
                </a:lnTo>
                <a:lnTo>
                  <a:pt x="56" y="354"/>
                </a:lnTo>
                <a:lnTo>
                  <a:pt x="19" y="448"/>
                </a:lnTo>
                <a:lnTo>
                  <a:pt x="0" y="559"/>
                </a:lnTo>
                <a:lnTo>
                  <a:pt x="0" y="5387"/>
                </a:lnTo>
                <a:lnTo>
                  <a:pt x="19" y="5499"/>
                </a:lnTo>
                <a:lnTo>
                  <a:pt x="56" y="5611"/>
                </a:lnTo>
                <a:lnTo>
                  <a:pt x="94" y="5704"/>
                </a:lnTo>
                <a:lnTo>
                  <a:pt x="168" y="5779"/>
                </a:lnTo>
                <a:lnTo>
                  <a:pt x="243" y="5853"/>
                </a:lnTo>
                <a:lnTo>
                  <a:pt x="355" y="5909"/>
                </a:lnTo>
                <a:lnTo>
                  <a:pt x="448" y="5928"/>
                </a:lnTo>
                <a:lnTo>
                  <a:pt x="560" y="5946"/>
                </a:lnTo>
                <a:lnTo>
                  <a:pt x="3169" y="5946"/>
                </a:lnTo>
                <a:lnTo>
                  <a:pt x="3281" y="5928"/>
                </a:lnTo>
                <a:lnTo>
                  <a:pt x="3374" y="5909"/>
                </a:lnTo>
                <a:lnTo>
                  <a:pt x="3467" y="5853"/>
                </a:lnTo>
                <a:lnTo>
                  <a:pt x="3561" y="5779"/>
                </a:lnTo>
                <a:lnTo>
                  <a:pt x="3617" y="5704"/>
                </a:lnTo>
                <a:lnTo>
                  <a:pt x="3672" y="5611"/>
                </a:lnTo>
                <a:lnTo>
                  <a:pt x="3710" y="5499"/>
                </a:lnTo>
                <a:lnTo>
                  <a:pt x="3710" y="5387"/>
                </a:lnTo>
                <a:lnTo>
                  <a:pt x="3710" y="559"/>
                </a:lnTo>
                <a:lnTo>
                  <a:pt x="3710" y="448"/>
                </a:lnTo>
                <a:lnTo>
                  <a:pt x="3672" y="354"/>
                </a:lnTo>
                <a:lnTo>
                  <a:pt x="3617" y="261"/>
                </a:lnTo>
                <a:lnTo>
                  <a:pt x="3561" y="168"/>
                </a:lnTo>
                <a:lnTo>
                  <a:pt x="3467" y="93"/>
                </a:lnTo>
                <a:lnTo>
                  <a:pt x="3374" y="56"/>
                </a:lnTo>
                <a:lnTo>
                  <a:pt x="3281" y="19"/>
                </a:lnTo>
                <a:lnTo>
                  <a:pt x="3169" y="0"/>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18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2" name="Google Shape;552;p31"/>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fld id="{00000000-1234-1234-1234-123412341234}" type="slidenum">
              <a:rPr lang="en"/>
              <a:pPr/>
              <a:t>29</a:t>
            </a:fld>
            <a:endParaRPr/>
          </a:p>
        </p:txBody>
      </p:sp>
      <p:grpSp>
        <p:nvGrpSpPr>
          <p:cNvPr id="553" name="Google Shape;553;p31"/>
          <p:cNvGrpSpPr/>
          <p:nvPr/>
        </p:nvGrpSpPr>
        <p:grpSpPr>
          <a:xfrm>
            <a:off x="7118939" y="259391"/>
            <a:ext cx="3275363" cy="6359909"/>
            <a:chOff x="2547150" y="238125"/>
            <a:chExt cx="2525675" cy="5238750"/>
          </a:xfrm>
        </p:grpSpPr>
        <p:sp>
          <p:nvSpPr>
            <p:cNvPr id="554" name="Google Shape;554;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5" name="Google Shape;555;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6" name="Google Shape;556;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7" name="Google Shape;557;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2" name="Google Shape;87;p7">
            <a:extLst>
              <a:ext uri="{FF2B5EF4-FFF2-40B4-BE49-F238E27FC236}">
                <a16:creationId xmlns:a16="http://schemas.microsoft.com/office/drawing/2014/main" id="{147B988E-9392-43CE-91BC-863E989E19F2}"/>
              </a:ext>
            </a:extLst>
          </p:cNvPr>
          <p:cNvSpPr/>
          <p:nvPr/>
        </p:nvSpPr>
        <p:spPr>
          <a:xfrm>
            <a:off x="830500" y="437512"/>
            <a:ext cx="635079" cy="921263"/>
          </a:xfrm>
          <a:custGeom>
            <a:avLst/>
            <a:gdLst/>
            <a:ahLst/>
            <a:cxnLst/>
            <a:rect l="l" t="t" r="r" b="b"/>
            <a:pathLst>
              <a:path w="3710" h="5947" extrusionOk="0">
                <a:moveTo>
                  <a:pt x="3020" y="559"/>
                </a:moveTo>
                <a:lnTo>
                  <a:pt x="3076" y="578"/>
                </a:lnTo>
                <a:lnTo>
                  <a:pt x="3113" y="597"/>
                </a:lnTo>
                <a:lnTo>
                  <a:pt x="3151" y="653"/>
                </a:lnTo>
                <a:lnTo>
                  <a:pt x="3169" y="709"/>
                </a:lnTo>
                <a:lnTo>
                  <a:pt x="3169" y="4325"/>
                </a:lnTo>
                <a:lnTo>
                  <a:pt x="3151" y="4381"/>
                </a:lnTo>
                <a:lnTo>
                  <a:pt x="3113" y="4418"/>
                </a:lnTo>
                <a:lnTo>
                  <a:pt x="3076" y="4455"/>
                </a:lnTo>
                <a:lnTo>
                  <a:pt x="653" y="4455"/>
                </a:lnTo>
                <a:lnTo>
                  <a:pt x="597" y="4418"/>
                </a:lnTo>
                <a:lnTo>
                  <a:pt x="578" y="4381"/>
                </a:lnTo>
                <a:lnTo>
                  <a:pt x="560" y="4325"/>
                </a:lnTo>
                <a:lnTo>
                  <a:pt x="560" y="709"/>
                </a:lnTo>
                <a:lnTo>
                  <a:pt x="578" y="653"/>
                </a:lnTo>
                <a:lnTo>
                  <a:pt x="597" y="597"/>
                </a:lnTo>
                <a:lnTo>
                  <a:pt x="653" y="578"/>
                </a:lnTo>
                <a:lnTo>
                  <a:pt x="709" y="559"/>
                </a:lnTo>
                <a:close/>
                <a:moveTo>
                  <a:pt x="1939" y="4847"/>
                </a:moveTo>
                <a:lnTo>
                  <a:pt x="2014" y="4865"/>
                </a:lnTo>
                <a:lnTo>
                  <a:pt x="2069" y="4902"/>
                </a:lnTo>
                <a:lnTo>
                  <a:pt x="2125" y="4940"/>
                </a:lnTo>
                <a:lnTo>
                  <a:pt x="2163" y="4996"/>
                </a:lnTo>
                <a:lnTo>
                  <a:pt x="2200" y="5070"/>
                </a:lnTo>
                <a:lnTo>
                  <a:pt x="2219" y="5126"/>
                </a:lnTo>
                <a:lnTo>
                  <a:pt x="2237" y="5201"/>
                </a:lnTo>
                <a:lnTo>
                  <a:pt x="2219" y="5275"/>
                </a:lnTo>
                <a:lnTo>
                  <a:pt x="2200" y="5350"/>
                </a:lnTo>
                <a:lnTo>
                  <a:pt x="2163" y="5424"/>
                </a:lnTo>
                <a:lnTo>
                  <a:pt x="2125" y="5480"/>
                </a:lnTo>
                <a:lnTo>
                  <a:pt x="2069" y="5518"/>
                </a:lnTo>
                <a:lnTo>
                  <a:pt x="2014" y="5555"/>
                </a:lnTo>
                <a:lnTo>
                  <a:pt x="1939" y="5574"/>
                </a:lnTo>
                <a:lnTo>
                  <a:pt x="1790" y="5574"/>
                </a:lnTo>
                <a:lnTo>
                  <a:pt x="1715" y="5555"/>
                </a:lnTo>
                <a:lnTo>
                  <a:pt x="1659" y="5518"/>
                </a:lnTo>
                <a:lnTo>
                  <a:pt x="1603" y="5480"/>
                </a:lnTo>
                <a:lnTo>
                  <a:pt x="1548" y="5424"/>
                </a:lnTo>
                <a:lnTo>
                  <a:pt x="1529" y="5350"/>
                </a:lnTo>
                <a:lnTo>
                  <a:pt x="1492" y="5275"/>
                </a:lnTo>
                <a:lnTo>
                  <a:pt x="1492" y="5201"/>
                </a:lnTo>
                <a:lnTo>
                  <a:pt x="1492" y="5126"/>
                </a:lnTo>
                <a:lnTo>
                  <a:pt x="1529" y="5070"/>
                </a:lnTo>
                <a:lnTo>
                  <a:pt x="1548" y="4996"/>
                </a:lnTo>
                <a:lnTo>
                  <a:pt x="1603" y="4940"/>
                </a:lnTo>
                <a:lnTo>
                  <a:pt x="1659" y="4902"/>
                </a:lnTo>
                <a:lnTo>
                  <a:pt x="1715" y="4865"/>
                </a:lnTo>
                <a:lnTo>
                  <a:pt x="1790" y="4847"/>
                </a:lnTo>
                <a:close/>
                <a:moveTo>
                  <a:pt x="560" y="0"/>
                </a:moveTo>
                <a:lnTo>
                  <a:pt x="448" y="19"/>
                </a:lnTo>
                <a:lnTo>
                  <a:pt x="355" y="56"/>
                </a:lnTo>
                <a:lnTo>
                  <a:pt x="243" y="93"/>
                </a:lnTo>
                <a:lnTo>
                  <a:pt x="168" y="168"/>
                </a:lnTo>
                <a:lnTo>
                  <a:pt x="94" y="261"/>
                </a:lnTo>
                <a:lnTo>
                  <a:pt x="56" y="354"/>
                </a:lnTo>
                <a:lnTo>
                  <a:pt x="19" y="448"/>
                </a:lnTo>
                <a:lnTo>
                  <a:pt x="0" y="559"/>
                </a:lnTo>
                <a:lnTo>
                  <a:pt x="0" y="5387"/>
                </a:lnTo>
                <a:lnTo>
                  <a:pt x="19" y="5499"/>
                </a:lnTo>
                <a:lnTo>
                  <a:pt x="56" y="5611"/>
                </a:lnTo>
                <a:lnTo>
                  <a:pt x="94" y="5704"/>
                </a:lnTo>
                <a:lnTo>
                  <a:pt x="168" y="5779"/>
                </a:lnTo>
                <a:lnTo>
                  <a:pt x="243" y="5853"/>
                </a:lnTo>
                <a:lnTo>
                  <a:pt x="355" y="5909"/>
                </a:lnTo>
                <a:lnTo>
                  <a:pt x="448" y="5928"/>
                </a:lnTo>
                <a:lnTo>
                  <a:pt x="560" y="5946"/>
                </a:lnTo>
                <a:lnTo>
                  <a:pt x="3169" y="5946"/>
                </a:lnTo>
                <a:lnTo>
                  <a:pt x="3281" y="5928"/>
                </a:lnTo>
                <a:lnTo>
                  <a:pt x="3374" y="5909"/>
                </a:lnTo>
                <a:lnTo>
                  <a:pt x="3467" y="5853"/>
                </a:lnTo>
                <a:lnTo>
                  <a:pt x="3561" y="5779"/>
                </a:lnTo>
                <a:lnTo>
                  <a:pt x="3617" y="5704"/>
                </a:lnTo>
                <a:lnTo>
                  <a:pt x="3672" y="5611"/>
                </a:lnTo>
                <a:lnTo>
                  <a:pt x="3710" y="5499"/>
                </a:lnTo>
                <a:lnTo>
                  <a:pt x="3710" y="5387"/>
                </a:lnTo>
                <a:lnTo>
                  <a:pt x="3710" y="559"/>
                </a:lnTo>
                <a:lnTo>
                  <a:pt x="3710" y="448"/>
                </a:lnTo>
                <a:lnTo>
                  <a:pt x="3672" y="354"/>
                </a:lnTo>
                <a:lnTo>
                  <a:pt x="3617" y="261"/>
                </a:lnTo>
                <a:lnTo>
                  <a:pt x="3561" y="168"/>
                </a:lnTo>
                <a:lnTo>
                  <a:pt x="3467" y="93"/>
                </a:lnTo>
                <a:lnTo>
                  <a:pt x="3374" y="56"/>
                </a:lnTo>
                <a:lnTo>
                  <a:pt x="3281" y="19"/>
                </a:lnTo>
                <a:lnTo>
                  <a:pt x="3169" y="0"/>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3" name="Google Shape;1035;p47">
            <a:extLst>
              <a:ext uri="{FF2B5EF4-FFF2-40B4-BE49-F238E27FC236}">
                <a16:creationId xmlns:a16="http://schemas.microsoft.com/office/drawing/2014/main" id="{AEF6AFA5-720C-4019-BBC9-E9C01E270C89}"/>
              </a:ext>
            </a:extLst>
          </p:cNvPr>
          <p:cNvGrpSpPr/>
          <p:nvPr/>
        </p:nvGrpSpPr>
        <p:grpSpPr>
          <a:xfrm>
            <a:off x="164324" y="1327865"/>
            <a:ext cx="288681" cy="409095"/>
            <a:chOff x="6730350" y="2315900"/>
            <a:chExt cx="257700" cy="420100"/>
          </a:xfrm>
          <a:solidFill>
            <a:schemeClr val="accent2"/>
          </a:solidFill>
        </p:grpSpPr>
        <p:sp>
          <p:nvSpPr>
            <p:cNvPr id="14" name="Google Shape;1036;p47">
              <a:extLst>
                <a:ext uri="{FF2B5EF4-FFF2-40B4-BE49-F238E27FC236}">
                  <a16:creationId xmlns:a16="http://schemas.microsoft.com/office/drawing/2014/main" id="{625A3323-6CBD-4938-9752-E6DFD120C206}"/>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37;p47">
              <a:extLst>
                <a:ext uri="{FF2B5EF4-FFF2-40B4-BE49-F238E27FC236}">
                  <a16:creationId xmlns:a16="http://schemas.microsoft.com/office/drawing/2014/main" id="{9BC5540C-9039-441F-B27F-AB84B6AF517B}"/>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38;p47">
              <a:extLst>
                <a:ext uri="{FF2B5EF4-FFF2-40B4-BE49-F238E27FC236}">
                  <a16:creationId xmlns:a16="http://schemas.microsoft.com/office/drawing/2014/main" id="{1C66F3E2-74BB-43FB-97FD-17A0BB798B3B}"/>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39;p47">
              <a:extLst>
                <a:ext uri="{FF2B5EF4-FFF2-40B4-BE49-F238E27FC236}">
                  <a16:creationId xmlns:a16="http://schemas.microsoft.com/office/drawing/2014/main" id="{BAF5D97B-2020-414A-99BE-64ED78AC21A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0;p47">
              <a:extLst>
                <a:ext uri="{FF2B5EF4-FFF2-40B4-BE49-F238E27FC236}">
                  <a16:creationId xmlns:a16="http://schemas.microsoft.com/office/drawing/2014/main" id="{5B3BADED-48CB-4168-8C34-35143199AA16}"/>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607;p36">
            <a:extLst>
              <a:ext uri="{FF2B5EF4-FFF2-40B4-BE49-F238E27FC236}">
                <a16:creationId xmlns:a16="http://schemas.microsoft.com/office/drawing/2014/main" id="{7C64A1E6-982A-4967-B322-D8953A0BC93E}"/>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Android aplikacija</a:t>
            </a:r>
          </a:p>
        </p:txBody>
      </p:sp>
      <p:sp>
        <p:nvSpPr>
          <p:cNvPr id="20" name="TextBox 19">
            <a:extLst>
              <a:ext uri="{FF2B5EF4-FFF2-40B4-BE49-F238E27FC236}">
                <a16:creationId xmlns:a16="http://schemas.microsoft.com/office/drawing/2014/main" id="{A746FF51-09FF-4D34-9198-4A50D93AAFE3}"/>
              </a:ext>
            </a:extLst>
          </p:cNvPr>
          <p:cNvSpPr txBox="1"/>
          <p:nvPr/>
        </p:nvSpPr>
        <p:spPr>
          <a:xfrm>
            <a:off x="1934035" y="1667888"/>
            <a:ext cx="5091597" cy="1569660"/>
          </a:xfrm>
          <a:prstGeom prst="rect">
            <a:avLst/>
          </a:prstGeom>
          <a:noFill/>
        </p:spPr>
        <p:txBody>
          <a:bodyPr wrap="square" rtlCol="0">
            <a:spAutoFit/>
          </a:bodyPr>
          <a:lstStyle/>
          <a:p>
            <a:r>
              <a:rPr lang="sr-Latn-RS" sz="2400" dirty="0">
                <a:solidFill>
                  <a:schemeClr val="accent2"/>
                </a:solidFill>
                <a:latin typeface="Muli"/>
              </a:rPr>
              <a:t>Kompjuterski vid</a:t>
            </a:r>
          </a:p>
          <a:p>
            <a:endParaRPr lang="sr-Latn-RS" dirty="0">
              <a:latin typeface="Muli"/>
            </a:endParaRPr>
          </a:p>
          <a:p>
            <a:r>
              <a:rPr lang="sr-Latn-RS" dirty="0">
                <a:latin typeface="Muli"/>
              </a:rPr>
              <a:t>Na ekranu se u realnom vremenu iscrtavaju ivice oko detektovanog znaka, sa sve imenom klase tog znaka, kao i sigurnošću modela u predikciju.</a:t>
            </a:r>
          </a:p>
        </p:txBody>
      </p:sp>
      <p:pic>
        <p:nvPicPr>
          <p:cNvPr id="3" name="Enchanced vision video">
            <a:hlinkClick r:id="" action="ppaction://media"/>
            <a:extLst>
              <a:ext uri="{FF2B5EF4-FFF2-40B4-BE49-F238E27FC236}">
                <a16:creationId xmlns:a16="http://schemas.microsoft.com/office/drawing/2014/main" id="{76FFA001-D6DF-4667-B870-5E80B40048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7134" t="1" r="36991" b="-1"/>
          <a:stretch/>
        </p:blipFill>
        <p:spPr>
          <a:xfrm>
            <a:off x="7205812" y="859375"/>
            <a:ext cx="3052153" cy="5177624"/>
          </a:xfrm>
          <a:prstGeom prst="rect">
            <a:avLst/>
          </a:prstGeom>
        </p:spPr>
      </p:pic>
    </p:spTree>
    <p:extLst>
      <p:ext uri="{BB962C8B-B14F-4D97-AF65-F5344CB8AC3E}">
        <p14:creationId xmlns:p14="http://schemas.microsoft.com/office/powerpoint/2010/main" val="65889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3B2F0-E894-47C6-BA40-A3DA7F8300B4}"/>
              </a:ext>
            </a:extLst>
          </p:cNvPr>
          <p:cNvSpPr>
            <a:spLocks noGrp="1"/>
          </p:cNvSpPr>
          <p:nvPr>
            <p:ph type="ctrTitle"/>
          </p:nvPr>
        </p:nvSpPr>
        <p:spPr/>
        <p:txBody>
          <a:bodyPr/>
          <a:lstStyle/>
          <a:p>
            <a:r>
              <a:rPr lang="sr-Latn-RS" sz="4400" dirty="0"/>
              <a:t>UVOD</a:t>
            </a:r>
            <a:endParaRPr lang="en-US" sz="4400" dirty="0"/>
          </a:p>
        </p:txBody>
      </p:sp>
      <p:sp>
        <p:nvSpPr>
          <p:cNvPr id="4" name="Subtitle 3">
            <a:extLst>
              <a:ext uri="{FF2B5EF4-FFF2-40B4-BE49-F238E27FC236}">
                <a16:creationId xmlns:a16="http://schemas.microsoft.com/office/drawing/2014/main" id="{1B8A3532-05A1-4005-88C8-A76EC6AB50FA}"/>
              </a:ext>
            </a:extLst>
          </p:cNvPr>
          <p:cNvSpPr>
            <a:spLocks noGrp="1"/>
          </p:cNvSpPr>
          <p:nvPr>
            <p:ph type="subTitle" idx="1"/>
          </p:nvPr>
        </p:nvSpPr>
        <p:spPr/>
        <p:txBody>
          <a:bodyPr/>
          <a:lstStyle/>
          <a:p>
            <a:endParaRPr lang="en-US" dirty="0"/>
          </a:p>
        </p:txBody>
      </p:sp>
      <p:grpSp>
        <p:nvGrpSpPr>
          <p:cNvPr id="5" name="Google Shape;956;p47">
            <a:extLst>
              <a:ext uri="{FF2B5EF4-FFF2-40B4-BE49-F238E27FC236}">
                <a16:creationId xmlns:a16="http://schemas.microsoft.com/office/drawing/2014/main" id="{F6DC097F-0E7C-4C0F-9DCF-AB1262E055F7}"/>
              </a:ext>
            </a:extLst>
          </p:cNvPr>
          <p:cNvGrpSpPr/>
          <p:nvPr/>
        </p:nvGrpSpPr>
        <p:grpSpPr>
          <a:xfrm>
            <a:off x="1271802" y="2868712"/>
            <a:ext cx="1345564" cy="1122223"/>
            <a:chOff x="1926350" y="995225"/>
            <a:chExt cx="428650" cy="356600"/>
          </a:xfrm>
        </p:grpSpPr>
        <p:sp>
          <p:nvSpPr>
            <p:cNvPr id="6" name="Google Shape;957;p47">
              <a:extLst>
                <a:ext uri="{FF2B5EF4-FFF2-40B4-BE49-F238E27FC236}">
                  <a16:creationId xmlns:a16="http://schemas.microsoft.com/office/drawing/2014/main" id="{B47FFC42-279B-4837-8395-59C56A6D22BC}"/>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58;p47">
              <a:extLst>
                <a:ext uri="{FF2B5EF4-FFF2-40B4-BE49-F238E27FC236}">
                  <a16:creationId xmlns:a16="http://schemas.microsoft.com/office/drawing/2014/main" id="{14868D06-C999-40BE-BE57-4E622DF6778F}"/>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59;p47">
              <a:extLst>
                <a:ext uri="{FF2B5EF4-FFF2-40B4-BE49-F238E27FC236}">
                  <a16:creationId xmlns:a16="http://schemas.microsoft.com/office/drawing/2014/main" id="{C5829C1A-7135-4CD0-914A-02268A5AD2B4}"/>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60;p47">
              <a:extLst>
                <a:ext uri="{FF2B5EF4-FFF2-40B4-BE49-F238E27FC236}">
                  <a16:creationId xmlns:a16="http://schemas.microsoft.com/office/drawing/2014/main" id="{4AF91554-4B79-43EE-A9AE-DE5B594A9411}"/>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7996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2" name="Google Shape;552;p31"/>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fld id="{00000000-1234-1234-1234-123412341234}" type="slidenum">
              <a:rPr lang="en"/>
              <a:pPr/>
              <a:t>30</a:t>
            </a:fld>
            <a:endParaRPr/>
          </a:p>
        </p:txBody>
      </p:sp>
      <p:grpSp>
        <p:nvGrpSpPr>
          <p:cNvPr id="553" name="Google Shape;553;p31"/>
          <p:cNvGrpSpPr/>
          <p:nvPr/>
        </p:nvGrpSpPr>
        <p:grpSpPr>
          <a:xfrm>
            <a:off x="7118939" y="259391"/>
            <a:ext cx="3275363" cy="6359909"/>
            <a:chOff x="2547150" y="238125"/>
            <a:chExt cx="2525675" cy="5238750"/>
          </a:xfrm>
        </p:grpSpPr>
        <p:sp>
          <p:nvSpPr>
            <p:cNvPr id="554" name="Google Shape;554;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5" name="Google Shape;555;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6" name="Google Shape;556;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7" name="Google Shape;557;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2" name="Object detection video">
            <a:hlinkClick r:id="" action="ppaction://media"/>
            <a:extLst>
              <a:ext uri="{FF2B5EF4-FFF2-40B4-BE49-F238E27FC236}">
                <a16:creationId xmlns:a16="http://schemas.microsoft.com/office/drawing/2014/main" id="{C26B9161-B943-4CA3-818C-FA970CC5668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6974" t="1" r="37243" b="674"/>
          <a:stretch/>
        </p:blipFill>
        <p:spPr>
          <a:xfrm>
            <a:off x="7212563" y="858539"/>
            <a:ext cx="3088432" cy="5178460"/>
          </a:xfrm>
          <a:prstGeom prst="rect">
            <a:avLst/>
          </a:prstGeom>
        </p:spPr>
      </p:pic>
      <p:sp>
        <p:nvSpPr>
          <p:cNvPr id="12" name="Google Shape;87;p7">
            <a:extLst>
              <a:ext uri="{FF2B5EF4-FFF2-40B4-BE49-F238E27FC236}">
                <a16:creationId xmlns:a16="http://schemas.microsoft.com/office/drawing/2014/main" id="{147B988E-9392-43CE-91BC-863E989E19F2}"/>
              </a:ext>
            </a:extLst>
          </p:cNvPr>
          <p:cNvSpPr/>
          <p:nvPr/>
        </p:nvSpPr>
        <p:spPr>
          <a:xfrm>
            <a:off x="830500" y="437512"/>
            <a:ext cx="635079" cy="921263"/>
          </a:xfrm>
          <a:custGeom>
            <a:avLst/>
            <a:gdLst/>
            <a:ahLst/>
            <a:cxnLst/>
            <a:rect l="l" t="t" r="r" b="b"/>
            <a:pathLst>
              <a:path w="3710" h="5947" extrusionOk="0">
                <a:moveTo>
                  <a:pt x="3020" y="559"/>
                </a:moveTo>
                <a:lnTo>
                  <a:pt x="3076" y="578"/>
                </a:lnTo>
                <a:lnTo>
                  <a:pt x="3113" y="597"/>
                </a:lnTo>
                <a:lnTo>
                  <a:pt x="3151" y="653"/>
                </a:lnTo>
                <a:lnTo>
                  <a:pt x="3169" y="709"/>
                </a:lnTo>
                <a:lnTo>
                  <a:pt x="3169" y="4325"/>
                </a:lnTo>
                <a:lnTo>
                  <a:pt x="3151" y="4381"/>
                </a:lnTo>
                <a:lnTo>
                  <a:pt x="3113" y="4418"/>
                </a:lnTo>
                <a:lnTo>
                  <a:pt x="3076" y="4455"/>
                </a:lnTo>
                <a:lnTo>
                  <a:pt x="653" y="4455"/>
                </a:lnTo>
                <a:lnTo>
                  <a:pt x="597" y="4418"/>
                </a:lnTo>
                <a:lnTo>
                  <a:pt x="578" y="4381"/>
                </a:lnTo>
                <a:lnTo>
                  <a:pt x="560" y="4325"/>
                </a:lnTo>
                <a:lnTo>
                  <a:pt x="560" y="709"/>
                </a:lnTo>
                <a:lnTo>
                  <a:pt x="578" y="653"/>
                </a:lnTo>
                <a:lnTo>
                  <a:pt x="597" y="597"/>
                </a:lnTo>
                <a:lnTo>
                  <a:pt x="653" y="578"/>
                </a:lnTo>
                <a:lnTo>
                  <a:pt x="709" y="559"/>
                </a:lnTo>
                <a:close/>
                <a:moveTo>
                  <a:pt x="1939" y="4847"/>
                </a:moveTo>
                <a:lnTo>
                  <a:pt x="2014" y="4865"/>
                </a:lnTo>
                <a:lnTo>
                  <a:pt x="2069" y="4902"/>
                </a:lnTo>
                <a:lnTo>
                  <a:pt x="2125" y="4940"/>
                </a:lnTo>
                <a:lnTo>
                  <a:pt x="2163" y="4996"/>
                </a:lnTo>
                <a:lnTo>
                  <a:pt x="2200" y="5070"/>
                </a:lnTo>
                <a:lnTo>
                  <a:pt x="2219" y="5126"/>
                </a:lnTo>
                <a:lnTo>
                  <a:pt x="2237" y="5201"/>
                </a:lnTo>
                <a:lnTo>
                  <a:pt x="2219" y="5275"/>
                </a:lnTo>
                <a:lnTo>
                  <a:pt x="2200" y="5350"/>
                </a:lnTo>
                <a:lnTo>
                  <a:pt x="2163" y="5424"/>
                </a:lnTo>
                <a:lnTo>
                  <a:pt x="2125" y="5480"/>
                </a:lnTo>
                <a:lnTo>
                  <a:pt x="2069" y="5518"/>
                </a:lnTo>
                <a:lnTo>
                  <a:pt x="2014" y="5555"/>
                </a:lnTo>
                <a:lnTo>
                  <a:pt x="1939" y="5574"/>
                </a:lnTo>
                <a:lnTo>
                  <a:pt x="1790" y="5574"/>
                </a:lnTo>
                <a:lnTo>
                  <a:pt x="1715" y="5555"/>
                </a:lnTo>
                <a:lnTo>
                  <a:pt x="1659" y="5518"/>
                </a:lnTo>
                <a:lnTo>
                  <a:pt x="1603" y="5480"/>
                </a:lnTo>
                <a:lnTo>
                  <a:pt x="1548" y="5424"/>
                </a:lnTo>
                <a:lnTo>
                  <a:pt x="1529" y="5350"/>
                </a:lnTo>
                <a:lnTo>
                  <a:pt x="1492" y="5275"/>
                </a:lnTo>
                <a:lnTo>
                  <a:pt x="1492" y="5201"/>
                </a:lnTo>
                <a:lnTo>
                  <a:pt x="1492" y="5126"/>
                </a:lnTo>
                <a:lnTo>
                  <a:pt x="1529" y="5070"/>
                </a:lnTo>
                <a:lnTo>
                  <a:pt x="1548" y="4996"/>
                </a:lnTo>
                <a:lnTo>
                  <a:pt x="1603" y="4940"/>
                </a:lnTo>
                <a:lnTo>
                  <a:pt x="1659" y="4902"/>
                </a:lnTo>
                <a:lnTo>
                  <a:pt x="1715" y="4865"/>
                </a:lnTo>
                <a:lnTo>
                  <a:pt x="1790" y="4847"/>
                </a:lnTo>
                <a:close/>
                <a:moveTo>
                  <a:pt x="560" y="0"/>
                </a:moveTo>
                <a:lnTo>
                  <a:pt x="448" y="19"/>
                </a:lnTo>
                <a:lnTo>
                  <a:pt x="355" y="56"/>
                </a:lnTo>
                <a:lnTo>
                  <a:pt x="243" y="93"/>
                </a:lnTo>
                <a:lnTo>
                  <a:pt x="168" y="168"/>
                </a:lnTo>
                <a:lnTo>
                  <a:pt x="94" y="261"/>
                </a:lnTo>
                <a:lnTo>
                  <a:pt x="56" y="354"/>
                </a:lnTo>
                <a:lnTo>
                  <a:pt x="19" y="448"/>
                </a:lnTo>
                <a:lnTo>
                  <a:pt x="0" y="559"/>
                </a:lnTo>
                <a:lnTo>
                  <a:pt x="0" y="5387"/>
                </a:lnTo>
                <a:lnTo>
                  <a:pt x="19" y="5499"/>
                </a:lnTo>
                <a:lnTo>
                  <a:pt x="56" y="5611"/>
                </a:lnTo>
                <a:lnTo>
                  <a:pt x="94" y="5704"/>
                </a:lnTo>
                <a:lnTo>
                  <a:pt x="168" y="5779"/>
                </a:lnTo>
                <a:lnTo>
                  <a:pt x="243" y="5853"/>
                </a:lnTo>
                <a:lnTo>
                  <a:pt x="355" y="5909"/>
                </a:lnTo>
                <a:lnTo>
                  <a:pt x="448" y="5928"/>
                </a:lnTo>
                <a:lnTo>
                  <a:pt x="560" y="5946"/>
                </a:lnTo>
                <a:lnTo>
                  <a:pt x="3169" y="5946"/>
                </a:lnTo>
                <a:lnTo>
                  <a:pt x="3281" y="5928"/>
                </a:lnTo>
                <a:lnTo>
                  <a:pt x="3374" y="5909"/>
                </a:lnTo>
                <a:lnTo>
                  <a:pt x="3467" y="5853"/>
                </a:lnTo>
                <a:lnTo>
                  <a:pt x="3561" y="5779"/>
                </a:lnTo>
                <a:lnTo>
                  <a:pt x="3617" y="5704"/>
                </a:lnTo>
                <a:lnTo>
                  <a:pt x="3672" y="5611"/>
                </a:lnTo>
                <a:lnTo>
                  <a:pt x="3710" y="5499"/>
                </a:lnTo>
                <a:lnTo>
                  <a:pt x="3710" y="5387"/>
                </a:lnTo>
                <a:lnTo>
                  <a:pt x="3710" y="559"/>
                </a:lnTo>
                <a:lnTo>
                  <a:pt x="3710" y="448"/>
                </a:lnTo>
                <a:lnTo>
                  <a:pt x="3672" y="354"/>
                </a:lnTo>
                <a:lnTo>
                  <a:pt x="3617" y="261"/>
                </a:lnTo>
                <a:lnTo>
                  <a:pt x="3561" y="168"/>
                </a:lnTo>
                <a:lnTo>
                  <a:pt x="3467" y="93"/>
                </a:lnTo>
                <a:lnTo>
                  <a:pt x="3374" y="56"/>
                </a:lnTo>
                <a:lnTo>
                  <a:pt x="3281" y="19"/>
                </a:lnTo>
                <a:lnTo>
                  <a:pt x="3169" y="0"/>
                </a:lnTo>
                <a:close/>
              </a:path>
            </a:pathLst>
          </a:cu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3" name="Google Shape;1035;p47">
            <a:extLst>
              <a:ext uri="{FF2B5EF4-FFF2-40B4-BE49-F238E27FC236}">
                <a16:creationId xmlns:a16="http://schemas.microsoft.com/office/drawing/2014/main" id="{AEF6AFA5-720C-4019-BBC9-E9C01E270C89}"/>
              </a:ext>
            </a:extLst>
          </p:cNvPr>
          <p:cNvGrpSpPr/>
          <p:nvPr/>
        </p:nvGrpSpPr>
        <p:grpSpPr>
          <a:xfrm>
            <a:off x="164324" y="1327865"/>
            <a:ext cx="288681" cy="409095"/>
            <a:chOff x="6730350" y="2315900"/>
            <a:chExt cx="257700" cy="420100"/>
          </a:xfrm>
          <a:solidFill>
            <a:schemeClr val="accent2"/>
          </a:solidFill>
        </p:grpSpPr>
        <p:sp>
          <p:nvSpPr>
            <p:cNvPr id="14" name="Google Shape;1036;p47">
              <a:extLst>
                <a:ext uri="{FF2B5EF4-FFF2-40B4-BE49-F238E27FC236}">
                  <a16:creationId xmlns:a16="http://schemas.microsoft.com/office/drawing/2014/main" id="{625A3323-6CBD-4938-9752-E6DFD120C206}"/>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37;p47">
              <a:extLst>
                <a:ext uri="{FF2B5EF4-FFF2-40B4-BE49-F238E27FC236}">
                  <a16:creationId xmlns:a16="http://schemas.microsoft.com/office/drawing/2014/main" id="{9BC5540C-9039-441F-B27F-AB84B6AF517B}"/>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38;p47">
              <a:extLst>
                <a:ext uri="{FF2B5EF4-FFF2-40B4-BE49-F238E27FC236}">
                  <a16:creationId xmlns:a16="http://schemas.microsoft.com/office/drawing/2014/main" id="{1C66F3E2-74BB-43FB-97FD-17A0BB798B3B}"/>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39;p47">
              <a:extLst>
                <a:ext uri="{FF2B5EF4-FFF2-40B4-BE49-F238E27FC236}">
                  <a16:creationId xmlns:a16="http://schemas.microsoft.com/office/drawing/2014/main" id="{BAF5D97B-2020-414A-99BE-64ED78AC21AD}"/>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0;p47">
              <a:extLst>
                <a:ext uri="{FF2B5EF4-FFF2-40B4-BE49-F238E27FC236}">
                  <a16:creationId xmlns:a16="http://schemas.microsoft.com/office/drawing/2014/main" id="{5B3BADED-48CB-4168-8C34-35143199AA16}"/>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607;p36">
            <a:extLst>
              <a:ext uri="{FF2B5EF4-FFF2-40B4-BE49-F238E27FC236}">
                <a16:creationId xmlns:a16="http://schemas.microsoft.com/office/drawing/2014/main" id="{7C64A1E6-982A-4967-B322-D8953A0BC93E}"/>
              </a:ext>
            </a:extLst>
          </p:cNvPr>
          <p:cNvSpPr txBox="1">
            <a:spLocks/>
          </p:cNvSpPr>
          <p:nvPr/>
        </p:nvSpPr>
        <p:spPr>
          <a:xfrm>
            <a:off x="1934035" y="1005215"/>
            <a:ext cx="7928422"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Android aplikacija</a:t>
            </a:r>
          </a:p>
        </p:txBody>
      </p:sp>
      <p:sp>
        <p:nvSpPr>
          <p:cNvPr id="20" name="TextBox 19">
            <a:extLst>
              <a:ext uri="{FF2B5EF4-FFF2-40B4-BE49-F238E27FC236}">
                <a16:creationId xmlns:a16="http://schemas.microsoft.com/office/drawing/2014/main" id="{A746FF51-09FF-4D34-9198-4A50D93AAFE3}"/>
              </a:ext>
            </a:extLst>
          </p:cNvPr>
          <p:cNvSpPr txBox="1"/>
          <p:nvPr/>
        </p:nvSpPr>
        <p:spPr>
          <a:xfrm>
            <a:off x="1258349" y="1667888"/>
            <a:ext cx="5767283" cy="4339650"/>
          </a:xfrm>
          <a:prstGeom prst="rect">
            <a:avLst/>
          </a:prstGeom>
          <a:noFill/>
        </p:spPr>
        <p:txBody>
          <a:bodyPr wrap="square" rtlCol="0">
            <a:spAutoFit/>
          </a:bodyPr>
          <a:lstStyle/>
          <a:p>
            <a:r>
              <a:rPr lang="en-US" sz="2400" dirty="0" err="1">
                <a:solidFill>
                  <a:schemeClr val="accent2"/>
                </a:solidFill>
                <a:latin typeface="Muli"/>
              </a:rPr>
              <a:t>Detekcija</a:t>
            </a:r>
            <a:r>
              <a:rPr lang="en-US" sz="2400" dirty="0">
                <a:solidFill>
                  <a:schemeClr val="accent2"/>
                </a:solidFill>
                <a:latin typeface="Muli"/>
              </a:rPr>
              <a:t> </a:t>
            </a:r>
            <a:r>
              <a:rPr lang="en-US" sz="2400" dirty="0" err="1">
                <a:solidFill>
                  <a:schemeClr val="accent2"/>
                </a:solidFill>
                <a:latin typeface="Muli"/>
              </a:rPr>
              <a:t>saobra</a:t>
            </a:r>
            <a:r>
              <a:rPr lang="sr-Latn-RS" sz="2400" dirty="0">
                <a:solidFill>
                  <a:schemeClr val="accent2"/>
                </a:solidFill>
                <a:latin typeface="Muli"/>
              </a:rPr>
              <a:t>ćajnih znakova</a:t>
            </a:r>
            <a:endParaRPr lang="sr-Latn-RS" dirty="0">
              <a:solidFill>
                <a:schemeClr val="accent2"/>
              </a:solidFill>
              <a:latin typeface="Muli"/>
            </a:endParaRPr>
          </a:p>
          <a:p>
            <a:endParaRPr lang="sr-Latn-RS" dirty="0">
              <a:solidFill>
                <a:schemeClr val="accent2"/>
              </a:solidFill>
              <a:latin typeface="Muli"/>
            </a:endParaRPr>
          </a:p>
          <a:p>
            <a:r>
              <a:rPr lang="sr-Latn-RS" dirty="0">
                <a:solidFill>
                  <a:schemeClr val="accent2"/>
                </a:solidFill>
                <a:latin typeface="Muli"/>
              </a:rPr>
              <a:t>Detekcija se vrši samo u okviru žutog kvadrata obeleženog na pregledu.</a:t>
            </a:r>
          </a:p>
          <a:p>
            <a:endParaRPr lang="en-US" dirty="0">
              <a:latin typeface="Muli"/>
            </a:endParaRPr>
          </a:p>
          <a:p>
            <a:r>
              <a:rPr lang="sr-Latn-RS" dirty="0">
                <a:latin typeface="Muli"/>
              </a:rPr>
              <a:t>Detektovani znakovi se korisniku prikazuju na 2 načina:</a:t>
            </a:r>
          </a:p>
          <a:p>
            <a:endParaRPr lang="sr-Latn-RS" dirty="0">
              <a:latin typeface="Muli"/>
            </a:endParaRPr>
          </a:p>
          <a:p>
            <a:pPr marL="285750" indent="-285750">
              <a:buFont typeface="Wingdings" panose="05000000000000000000" pitchFamily="2" charset="2"/>
              <a:buChar char="v"/>
            </a:pPr>
            <a:r>
              <a:rPr lang="sr-Latn-RS" dirty="0">
                <a:latin typeface="Muli"/>
              </a:rPr>
              <a:t>Znakovi upozorenja i zabrane se isecaju sa slike na kojoj su detektovani i prikazuju u desnos strani ekrana, a zadnji detektovani znak se prikazuje uveličan.</a:t>
            </a:r>
          </a:p>
          <a:p>
            <a:pPr marL="285750" indent="-285750">
              <a:buFont typeface="Wingdings" panose="05000000000000000000" pitchFamily="2" charset="2"/>
              <a:buChar char="v"/>
            </a:pPr>
            <a:r>
              <a:rPr lang="sr-Latn-RS" dirty="0">
                <a:latin typeface="Muli"/>
              </a:rPr>
              <a:t>U slučaju detekcije nekog od znakova: stop, prvenstvo prolaza, zabrana parkinga i zaustavljanja, pešački prelaz, ekran na sekundu zasvetli prilikom detekcije i narednih 3 sekunde indikator da je neki od znakova detektovan ostaje upaljen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7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5245100" y="3444433"/>
            <a:ext cx="5004000" cy="860400"/>
          </a:xfrm>
          <a:prstGeom prst="rect">
            <a:avLst/>
          </a:prstGeom>
        </p:spPr>
        <p:txBody>
          <a:bodyPr spcFirstLastPara="1" wrap="square" lIns="121900" tIns="121900" rIns="121900" bIns="121900" anchor="ctr" anchorCtr="0">
            <a:noAutofit/>
          </a:bodyPr>
          <a:lstStyle/>
          <a:p>
            <a:r>
              <a:rPr lang="sr-Latn-RS" dirty="0"/>
              <a:t>Prezentacija aplikacije</a:t>
            </a:r>
            <a:endParaRPr dirty="0"/>
          </a:p>
        </p:txBody>
      </p:sp>
      <p:pic>
        <p:nvPicPr>
          <p:cNvPr id="417" name="Google Shape;417;p20"/>
          <p:cNvPicPr preferRelativeResize="0"/>
          <p:nvPr/>
        </p:nvPicPr>
        <p:blipFill rotWithShape="1">
          <a:blip r:embed="rId3">
            <a:extLst>
              <a:ext uri="{28A0092B-C50C-407E-A947-70E740481C1C}">
                <a14:useLocalDpi xmlns:a14="http://schemas.microsoft.com/office/drawing/2010/main" val="0"/>
              </a:ext>
            </a:extLst>
          </a:blip>
          <a:srcRect l="11570" r="11570"/>
          <a:stretch/>
        </p:blipFill>
        <p:spPr>
          <a:xfrm>
            <a:off x="-584200" y="1549400"/>
            <a:ext cx="5537200" cy="48016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8076" y="6380700"/>
            <a:ext cx="731600" cy="477200"/>
          </a:xfrm>
          <a:prstGeom prst="rect">
            <a:avLst/>
          </a:prstGeom>
        </p:spPr>
        <p:txBody>
          <a:bodyPr spcFirstLastPara="1" wrap="square" lIns="121900" tIns="121900" rIns="121900" bIns="121900" anchor="t" anchorCtr="0">
            <a:noAutofit/>
          </a:bodyPr>
          <a:lstStyle/>
          <a:p>
            <a:fld id="{00000000-1234-1234-1234-123412341234}" type="slidenum">
              <a:rPr lang="en"/>
              <a:pPr/>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4</a:t>
            </a:fld>
            <a:endParaRPr lang="en" kern="0"/>
          </a:p>
        </p:txBody>
      </p:sp>
      <p:grpSp>
        <p:nvGrpSpPr>
          <p:cNvPr id="3" name="Google Shape;956;p47">
            <a:extLst>
              <a:ext uri="{FF2B5EF4-FFF2-40B4-BE49-F238E27FC236}">
                <a16:creationId xmlns:a16="http://schemas.microsoft.com/office/drawing/2014/main" id="{0DD20528-050D-4C6D-B4CB-BA84F5F7C806}"/>
              </a:ext>
            </a:extLst>
          </p:cNvPr>
          <p:cNvGrpSpPr/>
          <p:nvPr/>
        </p:nvGrpSpPr>
        <p:grpSpPr>
          <a:xfrm>
            <a:off x="749676" y="556156"/>
            <a:ext cx="793898" cy="645300"/>
            <a:chOff x="1926350" y="995225"/>
            <a:chExt cx="428650" cy="356600"/>
          </a:xfrm>
        </p:grpSpPr>
        <p:sp>
          <p:nvSpPr>
            <p:cNvPr id="4" name="Google Shape;957;p47">
              <a:extLst>
                <a:ext uri="{FF2B5EF4-FFF2-40B4-BE49-F238E27FC236}">
                  <a16:creationId xmlns:a16="http://schemas.microsoft.com/office/drawing/2014/main" id="{59A3824B-4D86-4B9F-B64C-A67F984DDDA5}"/>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58;p47">
              <a:extLst>
                <a:ext uri="{FF2B5EF4-FFF2-40B4-BE49-F238E27FC236}">
                  <a16:creationId xmlns:a16="http://schemas.microsoft.com/office/drawing/2014/main" id="{C6FF03B4-C603-408A-AEBB-3456903B87DA}"/>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59;p47">
              <a:extLst>
                <a:ext uri="{FF2B5EF4-FFF2-40B4-BE49-F238E27FC236}">
                  <a16:creationId xmlns:a16="http://schemas.microsoft.com/office/drawing/2014/main" id="{26985444-F6B8-42C3-AA6A-B569DB39389B}"/>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0;p47">
              <a:extLst>
                <a:ext uri="{FF2B5EF4-FFF2-40B4-BE49-F238E27FC236}">
                  <a16:creationId xmlns:a16="http://schemas.microsoft.com/office/drawing/2014/main" id="{A1C48A8B-4AF9-4F1D-AADC-CC199781EAF8}"/>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Uvod</a:t>
            </a:r>
            <a:endParaRPr lang="en-US" sz="4400" kern="0" dirty="0"/>
          </a:p>
        </p:txBody>
      </p:sp>
      <p:sp>
        <p:nvSpPr>
          <p:cNvPr id="16" name="TextBox 15">
            <a:extLst>
              <a:ext uri="{FF2B5EF4-FFF2-40B4-BE49-F238E27FC236}">
                <a16:creationId xmlns:a16="http://schemas.microsoft.com/office/drawing/2014/main" id="{1E3C8FDE-E123-460C-99A3-D7610CFC5CF8}"/>
              </a:ext>
            </a:extLst>
          </p:cNvPr>
          <p:cNvSpPr txBox="1"/>
          <p:nvPr/>
        </p:nvSpPr>
        <p:spPr>
          <a:xfrm>
            <a:off x="1934035" y="1963025"/>
            <a:ext cx="9726662" cy="1384995"/>
          </a:xfrm>
          <a:prstGeom prst="rect">
            <a:avLst/>
          </a:prstGeom>
          <a:noFill/>
        </p:spPr>
        <p:txBody>
          <a:bodyPr wrap="square" rtlCol="0">
            <a:spAutoFit/>
          </a:bodyPr>
          <a:lstStyle/>
          <a:p>
            <a:r>
              <a:rPr lang="sr-Latn-RS" sz="2400" dirty="0">
                <a:solidFill>
                  <a:schemeClr val="accent2"/>
                </a:solidFill>
                <a:latin typeface="Muli"/>
              </a:rPr>
              <a:t>Cilj Rada:</a:t>
            </a:r>
          </a:p>
          <a:p>
            <a:endParaRPr lang="sr-Latn-RS" sz="2400" dirty="0">
              <a:solidFill>
                <a:schemeClr val="accent2"/>
              </a:solidFill>
              <a:latin typeface="Muli"/>
            </a:endParaRPr>
          </a:p>
          <a:p>
            <a:r>
              <a:rPr lang="sr-Latn-RS" dirty="0">
                <a:latin typeface="Muli"/>
              </a:rPr>
              <a:t>Izrada android aplikacije koja pomoću istreniranog modela mašinskog učenja vrši detekciju znakova na putu u realnom vremenu, koristeći kameru korisnikovog mobilnog telefona.</a:t>
            </a:r>
          </a:p>
        </p:txBody>
      </p:sp>
      <p:sp>
        <p:nvSpPr>
          <p:cNvPr id="18" name="TextBox 17">
            <a:extLst>
              <a:ext uri="{FF2B5EF4-FFF2-40B4-BE49-F238E27FC236}">
                <a16:creationId xmlns:a16="http://schemas.microsoft.com/office/drawing/2014/main" id="{B3DD0586-6429-4EAA-A54A-A046FCDFDB02}"/>
              </a:ext>
            </a:extLst>
          </p:cNvPr>
          <p:cNvSpPr txBox="1"/>
          <p:nvPr/>
        </p:nvSpPr>
        <p:spPr>
          <a:xfrm>
            <a:off x="1934035" y="3660530"/>
            <a:ext cx="6695103" cy="2215991"/>
          </a:xfrm>
          <a:prstGeom prst="rect">
            <a:avLst/>
          </a:prstGeom>
          <a:noFill/>
        </p:spPr>
        <p:txBody>
          <a:bodyPr wrap="none" rtlCol="0">
            <a:spAutoFit/>
          </a:bodyPr>
          <a:lstStyle/>
          <a:p>
            <a:r>
              <a:rPr lang="sr-Latn-RS" sz="2400" dirty="0">
                <a:solidFill>
                  <a:schemeClr val="accent2"/>
                </a:solidFill>
                <a:latin typeface="Muli"/>
              </a:rPr>
              <a:t>Predmet rada:</a:t>
            </a:r>
          </a:p>
          <a:p>
            <a:endParaRPr lang="sr-Latn-RS" sz="2400" dirty="0">
              <a:solidFill>
                <a:schemeClr val="accent2"/>
              </a:solidFill>
              <a:latin typeface="Muli"/>
            </a:endParaRPr>
          </a:p>
          <a:p>
            <a:pPr marL="285750" indent="-285750">
              <a:buFont typeface="Wingdings" panose="05000000000000000000" pitchFamily="2" charset="2"/>
              <a:buChar char="v"/>
            </a:pPr>
            <a:r>
              <a:rPr lang="sr-Latn-RS" dirty="0">
                <a:latin typeface="Muli"/>
              </a:rPr>
              <a:t>Izučavanje upotrebe mašinskog učenja u polju detekcije objekata</a:t>
            </a:r>
          </a:p>
          <a:p>
            <a:pPr marL="285750" indent="-285750">
              <a:buFont typeface="Wingdings" panose="05000000000000000000" pitchFamily="2" charset="2"/>
              <a:buChar char="v"/>
            </a:pPr>
            <a:r>
              <a:rPr lang="sr-Latn-RS" dirty="0">
                <a:latin typeface="Muli"/>
              </a:rPr>
              <a:t>Upoznavanje sa „TensorFlow“ bibliotekom za mašinsko učenje</a:t>
            </a:r>
          </a:p>
          <a:p>
            <a:pPr marL="285750" indent="-285750">
              <a:buFont typeface="Wingdings" panose="05000000000000000000" pitchFamily="2" charset="2"/>
              <a:buChar char="v"/>
            </a:pPr>
            <a:r>
              <a:rPr lang="sr-Latn-RS" dirty="0">
                <a:latin typeface="Muli"/>
              </a:rPr>
              <a:t>Prikupljanje i obrada skupa podataka za trening i validaciju modela</a:t>
            </a:r>
          </a:p>
          <a:p>
            <a:pPr marL="285750" indent="-285750">
              <a:buFont typeface="Wingdings" panose="05000000000000000000" pitchFamily="2" charset="2"/>
              <a:buChar char="v"/>
            </a:pPr>
            <a:r>
              <a:rPr lang="sr-Latn-RS" dirty="0">
                <a:latin typeface="Muli"/>
              </a:rPr>
              <a:t>Implementacija modela unutar aplikacije</a:t>
            </a:r>
          </a:p>
          <a:p>
            <a:endParaRPr lang="en-US" dirty="0"/>
          </a:p>
        </p:txBody>
      </p:sp>
      <p:grpSp>
        <p:nvGrpSpPr>
          <p:cNvPr id="19" name="Google Shape;1035;p47">
            <a:extLst>
              <a:ext uri="{FF2B5EF4-FFF2-40B4-BE49-F238E27FC236}">
                <a16:creationId xmlns:a16="http://schemas.microsoft.com/office/drawing/2014/main" id="{B3366B80-6E06-4880-B21D-5DBC87323D81}"/>
              </a:ext>
            </a:extLst>
          </p:cNvPr>
          <p:cNvGrpSpPr/>
          <p:nvPr/>
        </p:nvGrpSpPr>
        <p:grpSpPr>
          <a:xfrm>
            <a:off x="164324" y="1327865"/>
            <a:ext cx="288681" cy="409095"/>
            <a:chOff x="6730350" y="2315900"/>
            <a:chExt cx="257700" cy="420100"/>
          </a:xfrm>
          <a:solidFill>
            <a:schemeClr val="accent2"/>
          </a:solidFill>
        </p:grpSpPr>
        <p:sp>
          <p:nvSpPr>
            <p:cNvPr id="20" name="Google Shape;1036;p47">
              <a:extLst>
                <a:ext uri="{FF2B5EF4-FFF2-40B4-BE49-F238E27FC236}">
                  <a16:creationId xmlns:a16="http://schemas.microsoft.com/office/drawing/2014/main" id="{C8A26F5E-3A3A-44E1-BAAA-61ED70B1E542}"/>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7;p47">
              <a:extLst>
                <a:ext uri="{FF2B5EF4-FFF2-40B4-BE49-F238E27FC236}">
                  <a16:creationId xmlns:a16="http://schemas.microsoft.com/office/drawing/2014/main" id="{9061B16F-FAEC-4BB8-A693-9B7F3F52E3E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8;p47">
              <a:extLst>
                <a:ext uri="{FF2B5EF4-FFF2-40B4-BE49-F238E27FC236}">
                  <a16:creationId xmlns:a16="http://schemas.microsoft.com/office/drawing/2014/main" id="{90540011-1325-4D3E-8A65-DC4BBA4A1E1F}"/>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9;p47">
              <a:extLst>
                <a:ext uri="{FF2B5EF4-FFF2-40B4-BE49-F238E27FC236}">
                  <a16:creationId xmlns:a16="http://schemas.microsoft.com/office/drawing/2014/main" id="{F3D16CBD-8086-4D8E-BA3A-1D66FBCAE9B3}"/>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0;p47">
              <a:extLst>
                <a:ext uri="{FF2B5EF4-FFF2-40B4-BE49-F238E27FC236}">
                  <a16:creationId xmlns:a16="http://schemas.microsoft.com/office/drawing/2014/main" id="{33EC5A62-9925-4703-BAC0-6467DA57135D}"/>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5349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5</a:t>
            </a:fld>
            <a:endParaRPr lang="en" kern="0"/>
          </a:p>
        </p:txBody>
      </p:sp>
      <p:grpSp>
        <p:nvGrpSpPr>
          <p:cNvPr id="3" name="Google Shape;956;p47">
            <a:extLst>
              <a:ext uri="{FF2B5EF4-FFF2-40B4-BE49-F238E27FC236}">
                <a16:creationId xmlns:a16="http://schemas.microsoft.com/office/drawing/2014/main" id="{0DD20528-050D-4C6D-B4CB-BA84F5F7C806}"/>
              </a:ext>
            </a:extLst>
          </p:cNvPr>
          <p:cNvGrpSpPr/>
          <p:nvPr/>
        </p:nvGrpSpPr>
        <p:grpSpPr>
          <a:xfrm>
            <a:off x="749676" y="556156"/>
            <a:ext cx="793898" cy="645300"/>
            <a:chOff x="1926350" y="995225"/>
            <a:chExt cx="428650" cy="356600"/>
          </a:xfrm>
        </p:grpSpPr>
        <p:sp>
          <p:nvSpPr>
            <p:cNvPr id="4" name="Google Shape;957;p47">
              <a:extLst>
                <a:ext uri="{FF2B5EF4-FFF2-40B4-BE49-F238E27FC236}">
                  <a16:creationId xmlns:a16="http://schemas.microsoft.com/office/drawing/2014/main" id="{59A3824B-4D86-4B9F-B64C-A67F984DDDA5}"/>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58;p47">
              <a:extLst>
                <a:ext uri="{FF2B5EF4-FFF2-40B4-BE49-F238E27FC236}">
                  <a16:creationId xmlns:a16="http://schemas.microsoft.com/office/drawing/2014/main" id="{C6FF03B4-C603-408A-AEBB-3456903B87DA}"/>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59;p47">
              <a:extLst>
                <a:ext uri="{FF2B5EF4-FFF2-40B4-BE49-F238E27FC236}">
                  <a16:creationId xmlns:a16="http://schemas.microsoft.com/office/drawing/2014/main" id="{26985444-F6B8-42C3-AA6A-B569DB39389B}"/>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0;p47">
              <a:extLst>
                <a:ext uri="{FF2B5EF4-FFF2-40B4-BE49-F238E27FC236}">
                  <a16:creationId xmlns:a16="http://schemas.microsoft.com/office/drawing/2014/main" id="{A1C48A8B-4AF9-4F1D-AADC-CC199781EAF8}"/>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Uvod</a:t>
            </a:r>
            <a:endParaRPr lang="en-US" sz="4400" kern="0" dirty="0"/>
          </a:p>
        </p:txBody>
      </p:sp>
      <p:sp>
        <p:nvSpPr>
          <p:cNvPr id="16" name="TextBox 15">
            <a:extLst>
              <a:ext uri="{FF2B5EF4-FFF2-40B4-BE49-F238E27FC236}">
                <a16:creationId xmlns:a16="http://schemas.microsoft.com/office/drawing/2014/main" id="{1E3C8FDE-E123-460C-99A3-D7610CFC5CF8}"/>
              </a:ext>
            </a:extLst>
          </p:cNvPr>
          <p:cNvSpPr txBox="1"/>
          <p:nvPr/>
        </p:nvSpPr>
        <p:spPr>
          <a:xfrm>
            <a:off x="1934035" y="1963025"/>
            <a:ext cx="9726662" cy="3046988"/>
          </a:xfrm>
          <a:prstGeom prst="rect">
            <a:avLst/>
          </a:prstGeom>
          <a:noFill/>
        </p:spPr>
        <p:txBody>
          <a:bodyPr wrap="square" rtlCol="0">
            <a:spAutoFit/>
          </a:bodyPr>
          <a:lstStyle/>
          <a:p>
            <a:r>
              <a:rPr lang="sr-Latn-RS" sz="2400" dirty="0">
                <a:solidFill>
                  <a:schemeClr val="accent2"/>
                </a:solidFill>
                <a:latin typeface="Muli"/>
              </a:rPr>
              <a:t>Metode rada:</a:t>
            </a:r>
          </a:p>
          <a:p>
            <a:endParaRPr lang="sr-Latn-RS" sz="2400" dirty="0">
              <a:solidFill>
                <a:schemeClr val="accent2"/>
              </a:solidFill>
              <a:latin typeface="Muli"/>
            </a:endParaRPr>
          </a:p>
          <a:p>
            <a:pPr marL="285750" indent="-285750">
              <a:buFont typeface="Wingdings" panose="05000000000000000000" pitchFamily="2" charset="2"/>
              <a:buChar char="v"/>
            </a:pPr>
            <a:r>
              <a:rPr lang="sr-Latn-RS" dirty="0">
                <a:latin typeface="Muli"/>
              </a:rPr>
              <a:t>Upoznavanje sa konceptima mašinskog učenja i radom TensorFlow biblioteke korišćenjem oficijalne dokumentacije</a:t>
            </a:r>
          </a:p>
          <a:p>
            <a:pPr marL="285750" indent="-285750">
              <a:buFont typeface="Wingdings" panose="05000000000000000000" pitchFamily="2" charset="2"/>
              <a:buChar char="v"/>
            </a:pPr>
            <a:r>
              <a:rPr lang="sr-Latn-RS" dirty="0">
                <a:latin typeface="Muli"/>
              </a:rPr>
              <a:t>Odabir odgovarajućeg modela mašinskog učenja na osnovu performansi i korisnosti modela u očekivanom slučaju korišćenja</a:t>
            </a:r>
          </a:p>
          <a:p>
            <a:pPr marL="285750" indent="-285750">
              <a:buFont typeface="Wingdings" panose="05000000000000000000" pitchFamily="2" charset="2"/>
              <a:buChar char="v"/>
            </a:pPr>
            <a:r>
              <a:rPr lang="sr-Latn-RS" dirty="0">
                <a:latin typeface="Muli"/>
              </a:rPr>
              <a:t>Prikupljanje slika za treniranje i validaciju modela, kao i obrada istih u cilju prilagođavanja prethodno odabranom modelu</a:t>
            </a:r>
          </a:p>
          <a:p>
            <a:pPr marL="285750" indent="-285750">
              <a:buFont typeface="Wingdings" panose="05000000000000000000" pitchFamily="2" charset="2"/>
              <a:buChar char="v"/>
            </a:pPr>
            <a:r>
              <a:rPr lang="sr-Latn-RS" dirty="0">
                <a:latin typeface="Muli"/>
              </a:rPr>
              <a:t>Izrada Android aplikacije i implementacija modela.</a:t>
            </a:r>
          </a:p>
          <a:p>
            <a:pPr marL="285750" indent="-285750">
              <a:buFont typeface="Wingdings" panose="05000000000000000000" pitchFamily="2" charset="2"/>
              <a:buChar char="v"/>
            </a:pPr>
            <a:endParaRPr lang="sr-Latn-RS" dirty="0">
              <a:latin typeface="Muli"/>
            </a:endParaRPr>
          </a:p>
        </p:txBody>
      </p:sp>
      <p:grpSp>
        <p:nvGrpSpPr>
          <p:cNvPr id="11" name="Google Shape;1035;p47">
            <a:extLst>
              <a:ext uri="{FF2B5EF4-FFF2-40B4-BE49-F238E27FC236}">
                <a16:creationId xmlns:a16="http://schemas.microsoft.com/office/drawing/2014/main" id="{F69F4144-4714-459B-9C3E-17F13163F9AD}"/>
              </a:ext>
            </a:extLst>
          </p:cNvPr>
          <p:cNvGrpSpPr/>
          <p:nvPr/>
        </p:nvGrpSpPr>
        <p:grpSpPr>
          <a:xfrm>
            <a:off x="164324" y="1327865"/>
            <a:ext cx="288681" cy="409095"/>
            <a:chOff x="6730350" y="2315900"/>
            <a:chExt cx="257700" cy="420100"/>
          </a:xfrm>
          <a:solidFill>
            <a:schemeClr val="accent2"/>
          </a:solidFill>
        </p:grpSpPr>
        <p:sp>
          <p:nvSpPr>
            <p:cNvPr id="12" name="Google Shape;1036;p47">
              <a:extLst>
                <a:ext uri="{FF2B5EF4-FFF2-40B4-BE49-F238E27FC236}">
                  <a16:creationId xmlns:a16="http://schemas.microsoft.com/office/drawing/2014/main" id="{4E715D25-A222-4F54-BEF1-5687D422F419}"/>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37;p47">
              <a:extLst>
                <a:ext uri="{FF2B5EF4-FFF2-40B4-BE49-F238E27FC236}">
                  <a16:creationId xmlns:a16="http://schemas.microsoft.com/office/drawing/2014/main" id="{BEC5206E-664C-4995-8B10-E5A6FA901950}"/>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38;p47">
              <a:extLst>
                <a:ext uri="{FF2B5EF4-FFF2-40B4-BE49-F238E27FC236}">
                  <a16:creationId xmlns:a16="http://schemas.microsoft.com/office/drawing/2014/main" id="{0FAFA16C-02EE-4CF1-9A0C-6330848D5E1A}"/>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39;p47">
              <a:extLst>
                <a:ext uri="{FF2B5EF4-FFF2-40B4-BE49-F238E27FC236}">
                  <a16:creationId xmlns:a16="http://schemas.microsoft.com/office/drawing/2014/main" id="{DC1A8F90-7849-4685-A45C-9A3911CE142F}"/>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0;p47">
              <a:extLst>
                <a:ext uri="{FF2B5EF4-FFF2-40B4-BE49-F238E27FC236}">
                  <a16:creationId xmlns:a16="http://schemas.microsoft.com/office/drawing/2014/main" id="{31897B10-4E1C-4F95-A675-504549B082EA}"/>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020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6</a:t>
            </a:fld>
            <a:endParaRPr lang="en" kern="0"/>
          </a:p>
        </p:txBody>
      </p:sp>
      <p:grpSp>
        <p:nvGrpSpPr>
          <p:cNvPr id="3" name="Google Shape;956;p47">
            <a:extLst>
              <a:ext uri="{FF2B5EF4-FFF2-40B4-BE49-F238E27FC236}">
                <a16:creationId xmlns:a16="http://schemas.microsoft.com/office/drawing/2014/main" id="{0DD20528-050D-4C6D-B4CB-BA84F5F7C806}"/>
              </a:ext>
            </a:extLst>
          </p:cNvPr>
          <p:cNvGrpSpPr/>
          <p:nvPr/>
        </p:nvGrpSpPr>
        <p:grpSpPr>
          <a:xfrm>
            <a:off x="749676" y="556156"/>
            <a:ext cx="793898" cy="645300"/>
            <a:chOff x="1926350" y="995225"/>
            <a:chExt cx="428650" cy="356600"/>
          </a:xfrm>
        </p:grpSpPr>
        <p:sp>
          <p:nvSpPr>
            <p:cNvPr id="4" name="Google Shape;957;p47">
              <a:extLst>
                <a:ext uri="{FF2B5EF4-FFF2-40B4-BE49-F238E27FC236}">
                  <a16:creationId xmlns:a16="http://schemas.microsoft.com/office/drawing/2014/main" id="{59A3824B-4D86-4B9F-B64C-A67F984DDDA5}"/>
                </a:ext>
              </a:extLst>
            </p:cNvPr>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58;p47">
              <a:extLst>
                <a:ext uri="{FF2B5EF4-FFF2-40B4-BE49-F238E27FC236}">
                  <a16:creationId xmlns:a16="http://schemas.microsoft.com/office/drawing/2014/main" id="{C6FF03B4-C603-408A-AEBB-3456903B87DA}"/>
                </a:ext>
              </a:extLst>
            </p:cNvPr>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59;p47">
              <a:extLst>
                <a:ext uri="{FF2B5EF4-FFF2-40B4-BE49-F238E27FC236}">
                  <a16:creationId xmlns:a16="http://schemas.microsoft.com/office/drawing/2014/main" id="{26985444-F6B8-42C3-AA6A-B569DB39389B}"/>
                </a:ext>
              </a:extLst>
            </p:cNvPr>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0;p47">
              <a:extLst>
                <a:ext uri="{FF2B5EF4-FFF2-40B4-BE49-F238E27FC236}">
                  <a16:creationId xmlns:a16="http://schemas.microsoft.com/office/drawing/2014/main" id="{A1C48A8B-4AF9-4F1D-AADC-CC199781EAF8}"/>
                </a:ext>
              </a:extLst>
            </p:cNvPr>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Društvena opravdanost</a:t>
            </a:r>
            <a:endParaRPr lang="en-US" sz="4400" kern="0" dirty="0"/>
          </a:p>
        </p:txBody>
      </p:sp>
      <p:sp>
        <p:nvSpPr>
          <p:cNvPr id="16" name="TextBox 15">
            <a:extLst>
              <a:ext uri="{FF2B5EF4-FFF2-40B4-BE49-F238E27FC236}">
                <a16:creationId xmlns:a16="http://schemas.microsoft.com/office/drawing/2014/main" id="{1E3C8FDE-E123-460C-99A3-D7610CFC5CF8}"/>
              </a:ext>
            </a:extLst>
          </p:cNvPr>
          <p:cNvSpPr txBox="1"/>
          <p:nvPr/>
        </p:nvSpPr>
        <p:spPr>
          <a:xfrm>
            <a:off x="1934035" y="1803633"/>
            <a:ext cx="9726662" cy="3077766"/>
          </a:xfrm>
          <a:prstGeom prst="rect">
            <a:avLst/>
          </a:prstGeom>
          <a:noFill/>
        </p:spPr>
        <p:txBody>
          <a:bodyPr wrap="square" rtlCol="0">
            <a:spAutoFit/>
          </a:bodyPr>
          <a:lstStyle/>
          <a:p>
            <a:r>
              <a:rPr lang="sr-Latn-RS" dirty="0">
                <a:latin typeface="Muli"/>
              </a:rPr>
              <a:t>Kako bi se ispitala društvena opravdanost izrade rešenja za detekciju saobraćajnih znakova, potencijalni korisnici su anketirani i dobijeni su sledeći rezultati:</a:t>
            </a:r>
          </a:p>
          <a:p>
            <a:r>
              <a:rPr lang="sr-Latn-RS" sz="1400" i="1" dirty="0">
                <a:latin typeface="Muli"/>
              </a:rPr>
              <a:t>Anketu je popunilo 28 korisnika</a:t>
            </a:r>
          </a:p>
          <a:p>
            <a:endParaRPr lang="sr-Latn-RS" dirty="0">
              <a:latin typeface="Muli"/>
            </a:endParaRPr>
          </a:p>
          <a:p>
            <a:pPr marL="285750" indent="-285750">
              <a:buFont typeface="Wingdings" panose="05000000000000000000" pitchFamily="2" charset="2"/>
              <a:buChar char="v"/>
            </a:pPr>
            <a:r>
              <a:rPr lang="sr-Latn-RS" dirty="0">
                <a:latin typeface="Muli"/>
              </a:rPr>
              <a:t>17 ispitanika je čulo za TSR, ali samo 1 poseduje ovaj sistem kao deo opreme.</a:t>
            </a:r>
          </a:p>
          <a:p>
            <a:pPr marL="285750" indent="-285750">
              <a:buFont typeface="Wingdings" panose="05000000000000000000" pitchFamily="2" charset="2"/>
              <a:buChar char="v"/>
            </a:pPr>
            <a:r>
              <a:rPr lang="sr-Latn-RS" dirty="0">
                <a:latin typeface="Muli"/>
              </a:rPr>
              <a:t>21 od 28 ispitanika se slaže sa tvrdnjom da u toku puta dužeg od sat vremena većini vozača opada koncentracija.</a:t>
            </a:r>
          </a:p>
          <a:p>
            <a:pPr marL="285750" indent="-285750">
              <a:buFont typeface="Wingdings" panose="05000000000000000000" pitchFamily="2" charset="2"/>
              <a:buChar char="v"/>
            </a:pPr>
            <a:r>
              <a:rPr lang="sr-Latn-RS" dirty="0">
                <a:latin typeface="Muli"/>
              </a:rPr>
              <a:t>7 ispitanika je lično učestvovalo u nesreći izazvanoj nepoštovanje saobraćajnih znakova, dok 23 poznaju nekoga ko je učestvovao u takvoj.</a:t>
            </a:r>
          </a:p>
          <a:p>
            <a:pPr marL="285750" indent="-285750">
              <a:buFont typeface="Wingdings" panose="05000000000000000000" pitchFamily="2" charset="2"/>
              <a:buChar char="v"/>
            </a:pPr>
            <a:r>
              <a:rPr lang="sr-Latn-RS" dirty="0">
                <a:latin typeface="Muli"/>
              </a:rPr>
              <a:t>22 ispitanika se slaže da bi mobilno rešenje za detekciju znakova moglo da poboljša bezbednost u vožnji</a:t>
            </a:r>
          </a:p>
        </p:txBody>
      </p:sp>
      <p:grpSp>
        <p:nvGrpSpPr>
          <p:cNvPr id="19" name="Google Shape;1077;p47">
            <a:extLst>
              <a:ext uri="{FF2B5EF4-FFF2-40B4-BE49-F238E27FC236}">
                <a16:creationId xmlns:a16="http://schemas.microsoft.com/office/drawing/2014/main" id="{D6E5563A-3DDF-49FE-9EEE-F93F39F649EC}"/>
              </a:ext>
            </a:extLst>
          </p:cNvPr>
          <p:cNvGrpSpPr/>
          <p:nvPr/>
        </p:nvGrpSpPr>
        <p:grpSpPr>
          <a:xfrm>
            <a:off x="32836" y="1258063"/>
            <a:ext cx="520837" cy="545570"/>
            <a:chOff x="3294650" y="3652450"/>
            <a:chExt cx="388350" cy="405450"/>
          </a:xfrm>
          <a:solidFill>
            <a:schemeClr val="accent2"/>
          </a:solidFill>
        </p:grpSpPr>
        <p:sp>
          <p:nvSpPr>
            <p:cNvPr id="20" name="Google Shape;1078;p47">
              <a:extLst>
                <a:ext uri="{FF2B5EF4-FFF2-40B4-BE49-F238E27FC236}">
                  <a16:creationId xmlns:a16="http://schemas.microsoft.com/office/drawing/2014/main" id="{DD3DBD43-E69A-4FA5-8EF8-E41ABC74981B}"/>
                </a:ext>
              </a:extLst>
            </p:cNvPr>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79;p47">
              <a:extLst>
                <a:ext uri="{FF2B5EF4-FFF2-40B4-BE49-F238E27FC236}">
                  <a16:creationId xmlns:a16="http://schemas.microsoft.com/office/drawing/2014/main" id="{9CCB1BF1-A991-47DF-8E15-466BB9095532}"/>
                </a:ext>
              </a:extLst>
            </p:cNvPr>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80;p47">
              <a:extLst>
                <a:ext uri="{FF2B5EF4-FFF2-40B4-BE49-F238E27FC236}">
                  <a16:creationId xmlns:a16="http://schemas.microsoft.com/office/drawing/2014/main" id="{F21DEBF4-58DD-4A7D-A615-07940F55EC5D}"/>
                </a:ext>
              </a:extLst>
            </p:cNvPr>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Forms response chart. Question title: Koliko se slažete sa tvrdnjom: &quot;Mobilno rešenje koje funkcioniše kao TSR bi moglo da poboljša bezbednost u vožnji.&quot;. Number of responses: 28 responses.">
            <a:extLst>
              <a:ext uri="{FF2B5EF4-FFF2-40B4-BE49-F238E27FC236}">
                <a16:creationId xmlns:a16="http://schemas.microsoft.com/office/drawing/2014/main" id="{E080C08B-E3F9-4D1D-BE4D-7A155DF62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205" y="4664279"/>
            <a:ext cx="4332751" cy="196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90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3B2F0-E894-47C6-BA40-A3DA7F8300B4}"/>
              </a:ext>
            </a:extLst>
          </p:cNvPr>
          <p:cNvSpPr>
            <a:spLocks noGrp="1"/>
          </p:cNvSpPr>
          <p:nvPr>
            <p:ph type="ctrTitle"/>
          </p:nvPr>
        </p:nvSpPr>
        <p:spPr/>
        <p:txBody>
          <a:bodyPr/>
          <a:lstStyle/>
          <a:p>
            <a:r>
              <a:rPr lang="sr-Latn-RS" sz="4400" dirty="0"/>
              <a:t>ADAS i TSR</a:t>
            </a:r>
            <a:endParaRPr lang="en-US" sz="4400" dirty="0"/>
          </a:p>
        </p:txBody>
      </p:sp>
      <p:sp>
        <p:nvSpPr>
          <p:cNvPr id="4" name="Subtitle 3">
            <a:extLst>
              <a:ext uri="{FF2B5EF4-FFF2-40B4-BE49-F238E27FC236}">
                <a16:creationId xmlns:a16="http://schemas.microsoft.com/office/drawing/2014/main" id="{1B8A3532-05A1-4005-88C8-A76EC6AB50FA}"/>
              </a:ext>
            </a:extLst>
          </p:cNvPr>
          <p:cNvSpPr>
            <a:spLocks noGrp="1"/>
          </p:cNvSpPr>
          <p:nvPr>
            <p:ph type="subTitle" idx="1"/>
          </p:nvPr>
        </p:nvSpPr>
        <p:spPr/>
        <p:txBody>
          <a:bodyPr/>
          <a:lstStyle/>
          <a:p>
            <a:endParaRPr lang="en-US" dirty="0"/>
          </a:p>
        </p:txBody>
      </p:sp>
      <p:grpSp>
        <p:nvGrpSpPr>
          <p:cNvPr id="10" name="Google Shape;1117;p47">
            <a:extLst>
              <a:ext uri="{FF2B5EF4-FFF2-40B4-BE49-F238E27FC236}">
                <a16:creationId xmlns:a16="http://schemas.microsoft.com/office/drawing/2014/main" id="{383383E5-DF06-43F4-A4D5-CAAD8420C1FA}"/>
              </a:ext>
            </a:extLst>
          </p:cNvPr>
          <p:cNvGrpSpPr/>
          <p:nvPr/>
        </p:nvGrpSpPr>
        <p:grpSpPr>
          <a:xfrm>
            <a:off x="1276393" y="2905800"/>
            <a:ext cx="1307416" cy="1046399"/>
            <a:chOff x="5275975" y="4344850"/>
            <a:chExt cx="470150" cy="398125"/>
          </a:xfrm>
        </p:grpSpPr>
        <p:sp>
          <p:nvSpPr>
            <p:cNvPr id="11" name="Google Shape;1118;p47">
              <a:extLst>
                <a:ext uri="{FF2B5EF4-FFF2-40B4-BE49-F238E27FC236}">
                  <a16:creationId xmlns:a16="http://schemas.microsoft.com/office/drawing/2014/main" id="{B764D0B8-AE5E-4F86-977C-EFB137EA4033}"/>
                </a:ext>
              </a:extLst>
            </p:cNvPr>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19;p47">
              <a:extLst>
                <a:ext uri="{FF2B5EF4-FFF2-40B4-BE49-F238E27FC236}">
                  <a16:creationId xmlns:a16="http://schemas.microsoft.com/office/drawing/2014/main" id="{839908D7-DD9A-481E-894D-67C24AF4CA7C}"/>
                </a:ext>
              </a:extLst>
            </p:cNvPr>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0;p47">
              <a:extLst>
                <a:ext uri="{FF2B5EF4-FFF2-40B4-BE49-F238E27FC236}">
                  <a16:creationId xmlns:a16="http://schemas.microsoft.com/office/drawing/2014/main" id="{089BE881-0B79-40C1-AA8E-97191AA55420}"/>
                </a:ext>
              </a:extLst>
            </p:cNvPr>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7804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8</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ADAS</a:t>
            </a:r>
          </a:p>
        </p:txBody>
      </p:sp>
      <p:sp>
        <p:nvSpPr>
          <p:cNvPr id="16" name="TextBox 15">
            <a:extLst>
              <a:ext uri="{FF2B5EF4-FFF2-40B4-BE49-F238E27FC236}">
                <a16:creationId xmlns:a16="http://schemas.microsoft.com/office/drawing/2014/main" id="{1E3C8FDE-E123-460C-99A3-D7610CFC5CF8}"/>
              </a:ext>
            </a:extLst>
          </p:cNvPr>
          <p:cNvSpPr txBox="1"/>
          <p:nvPr/>
        </p:nvSpPr>
        <p:spPr>
          <a:xfrm>
            <a:off x="1934035" y="2169602"/>
            <a:ext cx="4405059" cy="3323987"/>
          </a:xfrm>
          <a:prstGeom prst="rect">
            <a:avLst/>
          </a:prstGeom>
          <a:noFill/>
        </p:spPr>
        <p:txBody>
          <a:bodyPr wrap="square" rtlCol="0">
            <a:spAutoFit/>
          </a:bodyPr>
          <a:lstStyle/>
          <a:p>
            <a:r>
              <a:rPr lang="sr-Latn-RS" sz="2400" dirty="0">
                <a:solidFill>
                  <a:schemeClr val="accent2"/>
                </a:solidFill>
                <a:latin typeface="Muli"/>
              </a:rPr>
              <a:t>Šta je ADAS:</a:t>
            </a:r>
          </a:p>
          <a:p>
            <a:endParaRPr lang="sr-Latn-RS" sz="2400" dirty="0">
              <a:solidFill>
                <a:schemeClr val="accent2"/>
              </a:solidFill>
              <a:latin typeface="Muli"/>
            </a:endParaRPr>
          </a:p>
          <a:p>
            <a:r>
              <a:rPr lang="sr-Latn-RS" dirty="0">
                <a:latin typeface="Muli"/>
              </a:rPr>
              <a:t>Grupa sistema za aktivnu podršku vozaču pri vožnji korišćenjem modernih tehnologija.</a:t>
            </a:r>
          </a:p>
          <a:p>
            <a:endParaRPr lang="sr-Latn-RS" dirty="0">
              <a:latin typeface="Muli"/>
            </a:endParaRPr>
          </a:p>
          <a:p>
            <a:r>
              <a:rPr lang="sr-Latn-RS" dirty="0">
                <a:latin typeface="Muli"/>
              </a:rPr>
              <a:t>Automatizacija, adaptacija i poboljšanje tehnologije u vozilu zarad poboljšanja bezbednosti vozača i ostalih učesnika.</a:t>
            </a:r>
          </a:p>
          <a:p>
            <a:endParaRPr lang="sr-Latn-RS" dirty="0">
              <a:latin typeface="Muli"/>
            </a:endParaRPr>
          </a:p>
          <a:p>
            <a:r>
              <a:rPr lang="sr-Latn-RS" dirty="0">
                <a:latin typeface="Muli"/>
              </a:rPr>
              <a:t>Korišćenje velikog broja senzora u cilju prikupljanja što više informacija o okolini</a:t>
            </a:r>
          </a:p>
        </p:txBody>
      </p:sp>
      <p:grpSp>
        <p:nvGrpSpPr>
          <p:cNvPr id="19" name="Google Shape;1035;p47">
            <a:extLst>
              <a:ext uri="{FF2B5EF4-FFF2-40B4-BE49-F238E27FC236}">
                <a16:creationId xmlns:a16="http://schemas.microsoft.com/office/drawing/2014/main" id="{B3366B80-6E06-4880-B21D-5DBC87323D81}"/>
              </a:ext>
            </a:extLst>
          </p:cNvPr>
          <p:cNvGrpSpPr/>
          <p:nvPr/>
        </p:nvGrpSpPr>
        <p:grpSpPr>
          <a:xfrm>
            <a:off x="164324" y="1327865"/>
            <a:ext cx="288681" cy="409095"/>
            <a:chOff x="6730350" y="2315900"/>
            <a:chExt cx="257700" cy="420100"/>
          </a:xfrm>
          <a:solidFill>
            <a:schemeClr val="accent2"/>
          </a:solidFill>
        </p:grpSpPr>
        <p:sp>
          <p:nvSpPr>
            <p:cNvPr id="20" name="Google Shape;1036;p47">
              <a:extLst>
                <a:ext uri="{FF2B5EF4-FFF2-40B4-BE49-F238E27FC236}">
                  <a16:creationId xmlns:a16="http://schemas.microsoft.com/office/drawing/2014/main" id="{C8A26F5E-3A3A-44E1-BAAA-61ED70B1E542}"/>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7;p47">
              <a:extLst>
                <a:ext uri="{FF2B5EF4-FFF2-40B4-BE49-F238E27FC236}">
                  <a16:creationId xmlns:a16="http://schemas.microsoft.com/office/drawing/2014/main" id="{9061B16F-FAEC-4BB8-A693-9B7F3F52E3E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8;p47">
              <a:extLst>
                <a:ext uri="{FF2B5EF4-FFF2-40B4-BE49-F238E27FC236}">
                  <a16:creationId xmlns:a16="http://schemas.microsoft.com/office/drawing/2014/main" id="{90540011-1325-4D3E-8A65-DC4BBA4A1E1F}"/>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9;p47">
              <a:extLst>
                <a:ext uri="{FF2B5EF4-FFF2-40B4-BE49-F238E27FC236}">
                  <a16:creationId xmlns:a16="http://schemas.microsoft.com/office/drawing/2014/main" id="{F3D16CBD-8086-4D8E-BA3A-1D66FBCAE9B3}"/>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0;p47">
              <a:extLst>
                <a:ext uri="{FF2B5EF4-FFF2-40B4-BE49-F238E27FC236}">
                  <a16:creationId xmlns:a16="http://schemas.microsoft.com/office/drawing/2014/main" id="{33EC5A62-9925-4703-BAC0-6467DA57135D}"/>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17;p47">
            <a:extLst>
              <a:ext uri="{FF2B5EF4-FFF2-40B4-BE49-F238E27FC236}">
                <a16:creationId xmlns:a16="http://schemas.microsoft.com/office/drawing/2014/main" id="{C9807CF4-2187-46B4-820D-74AD635273D9}"/>
              </a:ext>
            </a:extLst>
          </p:cNvPr>
          <p:cNvGrpSpPr/>
          <p:nvPr/>
        </p:nvGrpSpPr>
        <p:grpSpPr>
          <a:xfrm>
            <a:off x="766973" y="571264"/>
            <a:ext cx="762132" cy="604179"/>
            <a:chOff x="5275975" y="4344850"/>
            <a:chExt cx="470150" cy="398125"/>
          </a:xfrm>
        </p:grpSpPr>
        <p:sp>
          <p:nvSpPr>
            <p:cNvPr id="25" name="Google Shape;1118;p47">
              <a:extLst>
                <a:ext uri="{FF2B5EF4-FFF2-40B4-BE49-F238E27FC236}">
                  <a16:creationId xmlns:a16="http://schemas.microsoft.com/office/drawing/2014/main" id="{5A69C36F-4312-4B2D-A7F2-FA84785B0981}"/>
                </a:ext>
              </a:extLst>
            </p:cNvPr>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9;p47">
              <a:extLst>
                <a:ext uri="{FF2B5EF4-FFF2-40B4-BE49-F238E27FC236}">
                  <a16:creationId xmlns:a16="http://schemas.microsoft.com/office/drawing/2014/main" id="{D8A16518-6955-4719-857C-32121C73C6F7}"/>
                </a:ext>
              </a:extLst>
            </p:cNvPr>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0;p47">
              <a:extLst>
                <a:ext uri="{FF2B5EF4-FFF2-40B4-BE49-F238E27FC236}">
                  <a16:creationId xmlns:a16="http://schemas.microsoft.com/office/drawing/2014/main" id="{A4F58658-EC2A-425A-B8C7-C48516C2E112}"/>
                </a:ext>
              </a:extLst>
            </p:cNvPr>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7E8DEE7-52F9-4845-9AA6-8E9FE58FC968}"/>
              </a:ext>
            </a:extLst>
          </p:cNvPr>
          <p:cNvSpPr txBox="1"/>
          <p:nvPr/>
        </p:nvSpPr>
        <p:spPr>
          <a:xfrm>
            <a:off x="2020908" y="1433520"/>
            <a:ext cx="2796471" cy="307777"/>
          </a:xfrm>
          <a:prstGeom prst="rect">
            <a:avLst/>
          </a:prstGeom>
          <a:noFill/>
        </p:spPr>
        <p:txBody>
          <a:bodyPr wrap="none" rtlCol="0">
            <a:spAutoFit/>
          </a:bodyPr>
          <a:lstStyle/>
          <a:p>
            <a:r>
              <a:rPr lang="sr-Latn-RS" sz="1400" i="1" dirty="0">
                <a:latin typeface="Muli"/>
              </a:rPr>
              <a:t>Advanced Driver Assistence Systems</a:t>
            </a:r>
            <a:endParaRPr lang="en-US" sz="1400" i="1" dirty="0">
              <a:latin typeface="Muli"/>
            </a:endParaRPr>
          </a:p>
        </p:txBody>
      </p:sp>
      <p:sp>
        <p:nvSpPr>
          <p:cNvPr id="28" name="TextBox 27">
            <a:extLst>
              <a:ext uri="{FF2B5EF4-FFF2-40B4-BE49-F238E27FC236}">
                <a16:creationId xmlns:a16="http://schemas.microsoft.com/office/drawing/2014/main" id="{A603FA00-3C61-4021-A4DC-0779927AEE4E}"/>
              </a:ext>
            </a:extLst>
          </p:cNvPr>
          <p:cNvSpPr txBox="1"/>
          <p:nvPr/>
        </p:nvSpPr>
        <p:spPr>
          <a:xfrm>
            <a:off x="6784270" y="2169602"/>
            <a:ext cx="4405059" cy="3323987"/>
          </a:xfrm>
          <a:prstGeom prst="rect">
            <a:avLst/>
          </a:prstGeom>
          <a:noFill/>
        </p:spPr>
        <p:txBody>
          <a:bodyPr wrap="square" rtlCol="0">
            <a:spAutoFit/>
          </a:bodyPr>
          <a:lstStyle/>
          <a:p>
            <a:r>
              <a:rPr lang="sr-Latn-RS" sz="2400" dirty="0">
                <a:solidFill>
                  <a:schemeClr val="accent2"/>
                </a:solidFill>
                <a:latin typeface="Muli"/>
              </a:rPr>
              <a:t>Neki od ADAS sistema:</a:t>
            </a:r>
          </a:p>
          <a:p>
            <a:endParaRPr lang="sr-Latn-RS" sz="2400" dirty="0">
              <a:solidFill>
                <a:schemeClr val="accent2"/>
              </a:solidFill>
              <a:latin typeface="Muli"/>
            </a:endParaRPr>
          </a:p>
          <a:p>
            <a:pPr marL="285750" indent="-285750">
              <a:buFont typeface="Wingdings" panose="05000000000000000000" pitchFamily="2" charset="2"/>
              <a:buChar char="v"/>
            </a:pPr>
            <a:r>
              <a:rPr lang="sr-Latn-RS" dirty="0">
                <a:latin typeface="Muli"/>
              </a:rPr>
              <a:t>Sistem protiv zaključavanja kočnica (ABS)</a:t>
            </a:r>
          </a:p>
          <a:p>
            <a:pPr marL="285750" indent="-285750">
              <a:buFont typeface="Wingdings" panose="05000000000000000000" pitchFamily="2" charset="2"/>
              <a:buChar char="v"/>
            </a:pPr>
            <a:r>
              <a:rPr lang="sr-Latn-RS" dirty="0">
                <a:latin typeface="Muli"/>
              </a:rPr>
              <a:t>Električna kontrola proklizavanja (ESC)</a:t>
            </a:r>
          </a:p>
          <a:p>
            <a:pPr marL="285750" indent="-285750">
              <a:buFont typeface="Wingdings" panose="05000000000000000000" pitchFamily="2" charset="2"/>
              <a:buChar char="v"/>
            </a:pPr>
            <a:r>
              <a:rPr lang="sr-Latn-RS" dirty="0">
                <a:latin typeface="Muli"/>
              </a:rPr>
              <a:t>Detekcija saobraćajnih znakova (TSR)</a:t>
            </a:r>
          </a:p>
          <a:p>
            <a:pPr marL="285750" indent="-285750">
              <a:buFont typeface="Wingdings" panose="05000000000000000000" pitchFamily="2" charset="2"/>
              <a:buChar char="v"/>
            </a:pPr>
            <a:r>
              <a:rPr lang="sr-Latn-RS" dirty="0">
                <a:latin typeface="Muli"/>
              </a:rPr>
              <a:t>Adaptivni tempomat </a:t>
            </a:r>
          </a:p>
          <a:p>
            <a:pPr marL="285750" indent="-285750">
              <a:buFont typeface="Wingdings" panose="05000000000000000000" pitchFamily="2" charset="2"/>
              <a:buChar char="v"/>
            </a:pPr>
            <a:r>
              <a:rPr lang="sr-Latn-RS" dirty="0">
                <a:latin typeface="Muli"/>
              </a:rPr>
              <a:t>Parking senzori</a:t>
            </a:r>
          </a:p>
          <a:p>
            <a:pPr marL="285750" indent="-285750">
              <a:buFont typeface="Wingdings" panose="05000000000000000000" pitchFamily="2" charset="2"/>
              <a:buChar char="v"/>
            </a:pPr>
            <a:r>
              <a:rPr lang="sr-Latn-RS" dirty="0">
                <a:latin typeface="Muli"/>
              </a:rPr>
              <a:t>Rikverc kamera</a:t>
            </a:r>
          </a:p>
          <a:p>
            <a:pPr marL="285750" indent="-285750">
              <a:buFont typeface="Wingdings" panose="05000000000000000000" pitchFamily="2" charset="2"/>
              <a:buChar char="v"/>
            </a:pPr>
            <a:r>
              <a:rPr lang="sr-Latn-RS" dirty="0">
                <a:latin typeface="Muli"/>
              </a:rPr>
              <a:t>Sistem za automatsko parkiranje</a:t>
            </a:r>
          </a:p>
          <a:p>
            <a:pPr marL="285750" indent="-285750">
              <a:buFont typeface="Wingdings" panose="05000000000000000000" pitchFamily="2" charset="2"/>
              <a:buChar char="v"/>
            </a:pPr>
            <a:r>
              <a:rPr lang="sr-Latn-RS" dirty="0">
                <a:latin typeface="Muli"/>
              </a:rPr>
              <a:t>Sistem za detekciju mrtve tačke</a:t>
            </a:r>
          </a:p>
          <a:p>
            <a:pPr marL="285750" indent="-285750">
              <a:buFont typeface="Wingdings" panose="05000000000000000000" pitchFamily="2" charset="2"/>
              <a:buChar char="v"/>
            </a:pPr>
            <a:endParaRPr lang="sr-Latn-RS" dirty="0">
              <a:latin typeface="Muli"/>
            </a:endParaRPr>
          </a:p>
        </p:txBody>
      </p:sp>
    </p:spTree>
    <p:extLst>
      <p:ext uri="{BB962C8B-B14F-4D97-AF65-F5344CB8AC3E}">
        <p14:creationId xmlns:p14="http://schemas.microsoft.com/office/powerpoint/2010/main" val="76663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cture">
            <a:extLst>
              <a:ext uri="{FF2B5EF4-FFF2-40B4-BE49-F238E27FC236}">
                <a16:creationId xmlns:a16="http://schemas.microsoft.com/office/drawing/2014/main" id="{B72B7C1C-B667-40DE-88E2-67DDB64A5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908" y="1902808"/>
            <a:ext cx="8314329" cy="471649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F61097-51E0-4644-AD79-3950845B4597}"/>
              </a:ext>
            </a:extLst>
          </p:cNvPr>
          <p:cNvSpPr>
            <a:spLocks noGrp="1"/>
          </p:cNvSpPr>
          <p:nvPr>
            <p:ph type="sldNum" idx="12"/>
          </p:nvPr>
        </p:nvSpPr>
        <p:spPr/>
        <p:txBody>
          <a:bodyPr/>
          <a:lstStyle/>
          <a:p>
            <a:pPr defTabSz="1219170">
              <a:buClr>
                <a:srgbClr val="000000"/>
              </a:buClr>
            </a:pPr>
            <a:fld id="{00000000-1234-1234-1234-123412341234}" type="slidenum">
              <a:rPr lang="en" kern="0"/>
              <a:pPr defTabSz="1219170">
                <a:buClr>
                  <a:srgbClr val="000000"/>
                </a:buClr>
              </a:pPr>
              <a:t>9</a:t>
            </a:fld>
            <a:endParaRPr lang="en" kern="0"/>
          </a:p>
        </p:txBody>
      </p:sp>
      <p:sp>
        <p:nvSpPr>
          <p:cNvPr id="8" name="Google Shape;607;p36">
            <a:extLst>
              <a:ext uri="{FF2B5EF4-FFF2-40B4-BE49-F238E27FC236}">
                <a16:creationId xmlns:a16="http://schemas.microsoft.com/office/drawing/2014/main" id="{C1C90E5C-E489-4CAB-8D4D-B15192D3DF12}"/>
              </a:ext>
            </a:extLst>
          </p:cNvPr>
          <p:cNvSpPr txBox="1">
            <a:spLocks/>
          </p:cNvSpPr>
          <p:nvPr/>
        </p:nvSpPr>
        <p:spPr>
          <a:xfrm>
            <a:off x="1934035" y="1005215"/>
            <a:ext cx="62589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sr-Latn-RS" sz="4400" kern="0" dirty="0"/>
              <a:t>ADAS</a:t>
            </a:r>
          </a:p>
        </p:txBody>
      </p:sp>
      <p:grpSp>
        <p:nvGrpSpPr>
          <p:cNvPr id="19" name="Google Shape;1035;p47">
            <a:extLst>
              <a:ext uri="{FF2B5EF4-FFF2-40B4-BE49-F238E27FC236}">
                <a16:creationId xmlns:a16="http://schemas.microsoft.com/office/drawing/2014/main" id="{B3366B80-6E06-4880-B21D-5DBC87323D81}"/>
              </a:ext>
            </a:extLst>
          </p:cNvPr>
          <p:cNvGrpSpPr/>
          <p:nvPr/>
        </p:nvGrpSpPr>
        <p:grpSpPr>
          <a:xfrm>
            <a:off x="164324" y="1327865"/>
            <a:ext cx="288681" cy="409095"/>
            <a:chOff x="6730350" y="2315900"/>
            <a:chExt cx="257700" cy="420100"/>
          </a:xfrm>
          <a:solidFill>
            <a:schemeClr val="accent2"/>
          </a:solidFill>
        </p:grpSpPr>
        <p:sp>
          <p:nvSpPr>
            <p:cNvPr id="20" name="Google Shape;1036;p47">
              <a:extLst>
                <a:ext uri="{FF2B5EF4-FFF2-40B4-BE49-F238E27FC236}">
                  <a16:creationId xmlns:a16="http://schemas.microsoft.com/office/drawing/2014/main" id="{C8A26F5E-3A3A-44E1-BAAA-61ED70B1E542}"/>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7;p47">
              <a:extLst>
                <a:ext uri="{FF2B5EF4-FFF2-40B4-BE49-F238E27FC236}">
                  <a16:creationId xmlns:a16="http://schemas.microsoft.com/office/drawing/2014/main" id="{9061B16F-FAEC-4BB8-A693-9B7F3F52E3E3}"/>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8;p47">
              <a:extLst>
                <a:ext uri="{FF2B5EF4-FFF2-40B4-BE49-F238E27FC236}">
                  <a16:creationId xmlns:a16="http://schemas.microsoft.com/office/drawing/2014/main" id="{90540011-1325-4D3E-8A65-DC4BBA4A1E1F}"/>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9;p47">
              <a:extLst>
                <a:ext uri="{FF2B5EF4-FFF2-40B4-BE49-F238E27FC236}">
                  <a16:creationId xmlns:a16="http://schemas.microsoft.com/office/drawing/2014/main" id="{F3D16CBD-8086-4D8E-BA3A-1D66FBCAE9B3}"/>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0;p47">
              <a:extLst>
                <a:ext uri="{FF2B5EF4-FFF2-40B4-BE49-F238E27FC236}">
                  <a16:creationId xmlns:a16="http://schemas.microsoft.com/office/drawing/2014/main" id="{33EC5A62-9925-4703-BAC0-6467DA57135D}"/>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17;p47">
            <a:extLst>
              <a:ext uri="{FF2B5EF4-FFF2-40B4-BE49-F238E27FC236}">
                <a16:creationId xmlns:a16="http://schemas.microsoft.com/office/drawing/2014/main" id="{C9807CF4-2187-46B4-820D-74AD635273D9}"/>
              </a:ext>
            </a:extLst>
          </p:cNvPr>
          <p:cNvGrpSpPr/>
          <p:nvPr/>
        </p:nvGrpSpPr>
        <p:grpSpPr>
          <a:xfrm>
            <a:off x="766973" y="571264"/>
            <a:ext cx="762132" cy="604179"/>
            <a:chOff x="5275975" y="4344850"/>
            <a:chExt cx="470150" cy="398125"/>
          </a:xfrm>
        </p:grpSpPr>
        <p:sp>
          <p:nvSpPr>
            <p:cNvPr id="25" name="Google Shape;1118;p47">
              <a:extLst>
                <a:ext uri="{FF2B5EF4-FFF2-40B4-BE49-F238E27FC236}">
                  <a16:creationId xmlns:a16="http://schemas.microsoft.com/office/drawing/2014/main" id="{5A69C36F-4312-4B2D-A7F2-FA84785B0981}"/>
                </a:ext>
              </a:extLst>
            </p:cNvPr>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9;p47">
              <a:extLst>
                <a:ext uri="{FF2B5EF4-FFF2-40B4-BE49-F238E27FC236}">
                  <a16:creationId xmlns:a16="http://schemas.microsoft.com/office/drawing/2014/main" id="{D8A16518-6955-4719-857C-32121C73C6F7}"/>
                </a:ext>
              </a:extLst>
            </p:cNvPr>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0;p47">
              <a:extLst>
                <a:ext uri="{FF2B5EF4-FFF2-40B4-BE49-F238E27FC236}">
                  <a16:creationId xmlns:a16="http://schemas.microsoft.com/office/drawing/2014/main" id="{A4F58658-EC2A-425A-B8C7-C48516C2E112}"/>
                </a:ext>
              </a:extLst>
            </p:cNvPr>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7E8DEE7-52F9-4845-9AA6-8E9FE58FC968}"/>
              </a:ext>
            </a:extLst>
          </p:cNvPr>
          <p:cNvSpPr txBox="1"/>
          <p:nvPr/>
        </p:nvSpPr>
        <p:spPr>
          <a:xfrm>
            <a:off x="2020908" y="1433520"/>
            <a:ext cx="2796471" cy="307777"/>
          </a:xfrm>
          <a:prstGeom prst="rect">
            <a:avLst/>
          </a:prstGeom>
          <a:noFill/>
        </p:spPr>
        <p:txBody>
          <a:bodyPr wrap="none" rtlCol="0">
            <a:spAutoFit/>
          </a:bodyPr>
          <a:lstStyle/>
          <a:p>
            <a:r>
              <a:rPr lang="sr-Latn-RS" sz="1400" i="1" dirty="0">
                <a:latin typeface="Muli"/>
              </a:rPr>
              <a:t>Advanced Driver Assistence Systems</a:t>
            </a:r>
            <a:endParaRPr lang="en-US" sz="1400" i="1" dirty="0">
              <a:latin typeface="Muli"/>
            </a:endParaRPr>
          </a:p>
        </p:txBody>
      </p:sp>
    </p:spTree>
    <p:extLst>
      <p:ext uri="{BB962C8B-B14F-4D97-AF65-F5344CB8AC3E}">
        <p14:creationId xmlns:p14="http://schemas.microsoft.com/office/powerpoint/2010/main" val="1447339394"/>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2123</TotalTime>
  <Words>1916</Words>
  <Application>Microsoft Office PowerPoint</Application>
  <PresentationFormat>Widescreen</PresentationFormat>
  <Paragraphs>235</Paragraphs>
  <Slides>31</Slides>
  <Notes>6</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Helvetica Neue</vt:lpstr>
      <vt:lpstr>Muli</vt:lpstr>
      <vt:lpstr>Nixie One</vt:lpstr>
      <vt:lpstr>Wingdings</vt:lpstr>
      <vt:lpstr>Imogen template</vt:lpstr>
      <vt:lpstr>1_Imogen template</vt:lpstr>
      <vt:lpstr>Android aplikacija za detekciju saobraćajnih znakova pomoću mašinskog učenja</vt:lpstr>
      <vt:lpstr>Sadržaj</vt:lpstr>
      <vt:lpstr>UVOD</vt:lpstr>
      <vt:lpstr>PowerPoint Presentation</vt:lpstr>
      <vt:lpstr>PowerPoint Presentation</vt:lpstr>
      <vt:lpstr>PowerPoint Presentation</vt:lpstr>
      <vt:lpstr>ADAS i TSR</vt:lpstr>
      <vt:lpstr>PowerPoint Presentation</vt:lpstr>
      <vt:lpstr>PowerPoint Presentation</vt:lpstr>
      <vt:lpstr>PowerPoint Presentation</vt:lpstr>
      <vt:lpstr>Mašinsko učenje i neuronske mreže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Prezentacija aplikacije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aplikacija za detekciju saobraćajnih znakova pomoću mašinskog učenja</dc:title>
  <dc:creator>WerfAwf</dc:creator>
  <cp:lastModifiedBy>WerfAwf</cp:lastModifiedBy>
  <cp:revision>16</cp:revision>
  <dcterms:created xsi:type="dcterms:W3CDTF">2022-03-31T06:42:54Z</dcterms:created>
  <dcterms:modified xsi:type="dcterms:W3CDTF">2022-04-12T16:46:16Z</dcterms:modified>
</cp:coreProperties>
</file>